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 id="2147483825" r:id="rId2"/>
  </p:sldMasterIdLst>
  <p:notesMasterIdLst>
    <p:notesMasterId r:id="rId25"/>
  </p:notesMasterIdLst>
  <p:sldIdLst>
    <p:sldId id="256" r:id="rId3"/>
    <p:sldId id="318" r:id="rId4"/>
    <p:sldId id="309" r:id="rId5"/>
    <p:sldId id="300" r:id="rId6"/>
    <p:sldId id="333" r:id="rId7"/>
    <p:sldId id="327" r:id="rId8"/>
    <p:sldId id="325" r:id="rId9"/>
    <p:sldId id="328" r:id="rId10"/>
    <p:sldId id="320" r:id="rId11"/>
    <p:sldId id="322" r:id="rId12"/>
    <p:sldId id="310" r:id="rId13"/>
    <p:sldId id="329" r:id="rId14"/>
    <p:sldId id="314" r:id="rId15"/>
    <p:sldId id="315" r:id="rId16"/>
    <p:sldId id="339" r:id="rId17"/>
    <p:sldId id="311" r:id="rId18"/>
    <p:sldId id="334" r:id="rId19"/>
    <p:sldId id="335" r:id="rId20"/>
    <p:sldId id="336" r:id="rId21"/>
    <p:sldId id="337" r:id="rId22"/>
    <p:sldId id="338" r:id="rId23"/>
    <p:sldId id="3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o" initials="T" lastIdx="1" clrIdx="0">
    <p:extLst>
      <p:ext uri="{19B8F6BF-5375-455C-9EA6-DF929625EA0E}">
        <p15:presenceInfo xmlns:p15="http://schemas.microsoft.com/office/powerpoint/2012/main" userId="Te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9" d="100"/>
          <a:sy n="89" d="100"/>
        </p:scale>
        <p:origin x="96" y="4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odor tranca" userId="01dccbad16750515" providerId="LiveId" clId="{A8E493B0-E2A3-4E97-B7BB-66E06BD1893C}"/>
    <pc:docChg chg="addSld delSld modSld">
      <pc:chgData name="teodor tranca" userId="01dccbad16750515" providerId="LiveId" clId="{A8E493B0-E2A3-4E97-B7BB-66E06BD1893C}" dt="2025-06-17T08:23:15.294" v="434" actId="207"/>
      <pc:docMkLst>
        <pc:docMk/>
      </pc:docMkLst>
      <pc:sldChg chg="modSp mod">
        <pc:chgData name="teodor tranca" userId="01dccbad16750515" providerId="LiveId" clId="{A8E493B0-E2A3-4E97-B7BB-66E06BD1893C}" dt="2025-06-10T04:27:22.157" v="50" actId="207"/>
        <pc:sldMkLst>
          <pc:docMk/>
          <pc:sldMk cId="217177889" sldId="310"/>
        </pc:sldMkLst>
        <pc:spChg chg="mod">
          <ac:chgData name="teodor tranca" userId="01dccbad16750515" providerId="LiveId" clId="{A8E493B0-E2A3-4E97-B7BB-66E06BD1893C}" dt="2025-06-10T04:27:22.157" v="50" actId="207"/>
          <ac:spMkLst>
            <pc:docMk/>
            <pc:sldMk cId="217177889" sldId="310"/>
            <ac:spMk id="4" creationId="{00000000-0000-0000-0000-000000000000}"/>
          </ac:spMkLst>
        </pc:spChg>
      </pc:sldChg>
      <pc:sldChg chg="delSp modSp mod">
        <pc:chgData name="teodor tranca" userId="01dccbad16750515" providerId="LiveId" clId="{A8E493B0-E2A3-4E97-B7BB-66E06BD1893C}" dt="2025-06-10T04:25:47.777" v="39" actId="207"/>
        <pc:sldMkLst>
          <pc:docMk/>
          <pc:sldMk cId="1934261621" sldId="311"/>
        </pc:sldMkLst>
        <pc:spChg chg="mod">
          <ac:chgData name="teodor tranca" userId="01dccbad16750515" providerId="LiveId" clId="{A8E493B0-E2A3-4E97-B7BB-66E06BD1893C}" dt="2025-06-10T04:25:47.777" v="39" actId="207"/>
          <ac:spMkLst>
            <pc:docMk/>
            <pc:sldMk cId="1934261621" sldId="311"/>
            <ac:spMk id="5" creationId="{12AA27BB-46DC-3909-CE66-AAE436293C6B}"/>
          </ac:spMkLst>
        </pc:spChg>
      </pc:sldChg>
      <pc:sldChg chg="addSp modSp mod">
        <pc:chgData name="teodor tranca" userId="01dccbad16750515" providerId="LiveId" clId="{A8E493B0-E2A3-4E97-B7BB-66E06BD1893C}" dt="2025-06-16T03:38:54.088" v="429" actId="113"/>
        <pc:sldMkLst>
          <pc:docMk/>
          <pc:sldMk cId="1289879302" sldId="314"/>
        </pc:sldMkLst>
        <pc:spChg chg="add mod">
          <ac:chgData name="teodor tranca" userId="01dccbad16750515" providerId="LiveId" clId="{A8E493B0-E2A3-4E97-B7BB-66E06BD1893C}" dt="2025-06-16T02:49:17.116" v="120" actId="20577"/>
          <ac:spMkLst>
            <pc:docMk/>
            <pc:sldMk cId="1289879302" sldId="314"/>
            <ac:spMk id="2" creationId="{C47C35E7-BDE5-D000-E636-81620DF2C98C}"/>
          </ac:spMkLst>
        </pc:spChg>
        <pc:spChg chg="mod">
          <ac:chgData name="teodor tranca" userId="01dccbad16750515" providerId="LiveId" clId="{A8E493B0-E2A3-4E97-B7BB-66E06BD1893C}" dt="2025-06-16T03:38:54.088" v="429" actId="113"/>
          <ac:spMkLst>
            <pc:docMk/>
            <pc:sldMk cId="1289879302" sldId="314"/>
            <ac:spMk id="8" creationId="{F74C9DA8-7099-DE97-8E77-27732DDC3EB8}"/>
          </ac:spMkLst>
        </pc:spChg>
      </pc:sldChg>
      <pc:sldChg chg="modSp mod">
        <pc:chgData name="teodor tranca" userId="01dccbad16750515" providerId="LiveId" clId="{A8E493B0-E2A3-4E97-B7BB-66E06BD1893C}" dt="2025-06-10T04:27:03.431" v="47" actId="207"/>
        <pc:sldMkLst>
          <pc:docMk/>
          <pc:sldMk cId="650726666" sldId="315"/>
        </pc:sldMkLst>
        <pc:spChg chg="mod">
          <ac:chgData name="teodor tranca" userId="01dccbad16750515" providerId="LiveId" clId="{A8E493B0-E2A3-4E97-B7BB-66E06BD1893C}" dt="2025-06-10T04:27:03.431" v="47" actId="207"/>
          <ac:spMkLst>
            <pc:docMk/>
            <pc:sldMk cId="650726666" sldId="315"/>
            <ac:spMk id="7" creationId="{10C36CC8-C067-9D34-A702-04266A7A5C1E}"/>
          </ac:spMkLst>
        </pc:spChg>
      </pc:sldChg>
      <pc:sldChg chg="modSp del mod setBg">
        <pc:chgData name="teodor tranca" userId="01dccbad16750515" providerId="LiveId" clId="{A8E493B0-E2A3-4E97-B7BB-66E06BD1893C}" dt="2025-06-17T08:19:50.789" v="433" actId="47"/>
        <pc:sldMkLst>
          <pc:docMk/>
          <pc:sldMk cId="2250710925" sldId="319"/>
        </pc:sldMkLst>
        <pc:spChg chg="mod">
          <ac:chgData name="teodor tranca" userId="01dccbad16750515" providerId="LiveId" clId="{A8E493B0-E2A3-4E97-B7BB-66E06BD1893C}" dt="2025-06-16T02:58:42.034" v="393" actId="20577"/>
          <ac:spMkLst>
            <pc:docMk/>
            <pc:sldMk cId="2250710925" sldId="319"/>
            <ac:spMk id="6" creationId="{00000000-0000-0000-0000-000000000000}"/>
          </ac:spMkLst>
        </pc:spChg>
      </pc:sldChg>
      <pc:sldChg chg="modSp mod">
        <pc:chgData name="teodor tranca" userId="01dccbad16750515" providerId="LiveId" clId="{A8E493B0-E2A3-4E97-B7BB-66E06BD1893C}" dt="2025-06-10T04:29:21.777" v="71" actId="207"/>
        <pc:sldMkLst>
          <pc:docMk/>
          <pc:sldMk cId="3818153633" sldId="322"/>
        </pc:sldMkLst>
        <pc:spChg chg="mod">
          <ac:chgData name="teodor tranca" userId="01dccbad16750515" providerId="LiveId" clId="{A8E493B0-E2A3-4E97-B7BB-66E06BD1893C}" dt="2025-06-10T04:29:18.769" v="70" actId="207"/>
          <ac:spMkLst>
            <pc:docMk/>
            <pc:sldMk cId="3818153633" sldId="322"/>
            <ac:spMk id="4" creationId="{00000000-0000-0000-0000-000000000000}"/>
          </ac:spMkLst>
        </pc:spChg>
        <pc:spChg chg="mod">
          <ac:chgData name="teodor tranca" userId="01dccbad16750515" providerId="LiveId" clId="{A8E493B0-E2A3-4E97-B7BB-66E06BD1893C}" dt="2025-06-10T04:29:21.777" v="71" actId="207"/>
          <ac:spMkLst>
            <pc:docMk/>
            <pc:sldMk cId="3818153633" sldId="322"/>
            <ac:spMk id="6" creationId="{00000000-0000-0000-0000-000000000000}"/>
          </ac:spMkLst>
        </pc:spChg>
      </pc:sldChg>
      <pc:sldChg chg="modSp mod">
        <pc:chgData name="teodor tranca" userId="01dccbad16750515" providerId="LiveId" clId="{A8E493B0-E2A3-4E97-B7BB-66E06BD1893C}" dt="2025-06-10T04:29:08.899" v="69" actId="207"/>
        <pc:sldMkLst>
          <pc:docMk/>
          <pc:sldMk cId="433548411" sldId="328"/>
        </pc:sldMkLst>
        <pc:spChg chg="mod">
          <ac:chgData name="teodor tranca" userId="01dccbad16750515" providerId="LiveId" clId="{A8E493B0-E2A3-4E97-B7BB-66E06BD1893C}" dt="2025-06-10T04:28:20.431" v="64" actId="207"/>
          <ac:spMkLst>
            <pc:docMk/>
            <pc:sldMk cId="433548411" sldId="328"/>
            <ac:spMk id="9" creationId="{00000000-0000-0000-0000-000000000000}"/>
          </ac:spMkLst>
        </pc:spChg>
        <pc:spChg chg="mod">
          <ac:chgData name="teodor tranca" userId="01dccbad16750515" providerId="LiveId" clId="{A8E493B0-E2A3-4E97-B7BB-66E06BD1893C}" dt="2025-06-10T04:29:08.899" v="69" actId="207"/>
          <ac:spMkLst>
            <pc:docMk/>
            <pc:sldMk cId="433548411" sldId="328"/>
            <ac:spMk id="10" creationId="{00000000-0000-0000-0000-000000000000}"/>
          </ac:spMkLst>
        </pc:spChg>
      </pc:sldChg>
      <pc:sldChg chg="modSp mod">
        <pc:chgData name="teodor tranca" userId="01dccbad16750515" providerId="LiveId" clId="{A8E493B0-E2A3-4E97-B7BB-66E06BD1893C}" dt="2025-06-10T04:27:15.836" v="49" actId="207"/>
        <pc:sldMkLst>
          <pc:docMk/>
          <pc:sldMk cId="1300545987" sldId="329"/>
        </pc:sldMkLst>
        <pc:spChg chg="mod">
          <ac:chgData name="teodor tranca" userId="01dccbad16750515" providerId="LiveId" clId="{A8E493B0-E2A3-4E97-B7BB-66E06BD1893C}" dt="2025-06-10T04:27:15.836" v="49" actId="207"/>
          <ac:spMkLst>
            <pc:docMk/>
            <pc:sldMk cId="1300545987" sldId="329"/>
            <ac:spMk id="7" creationId="{6469AC71-8614-0554-92F0-F6A3AEACDC8A}"/>
          </ac:spMkLst>
        </pc:spChg>
      </pc:sldChg>
      <pc:sldChg chg="modSp mod">
        <pc:chgData name="teodor tranca" userId="01dccbad16750515" providerId="LiveId" clId="{A8E493B0-E2A3-4E97-B7BB-66E06BD1893C}" dt="2025-06-16T02:34:47.912" v="76" actId="20577"/>
        <pc:sldMkLst>
          <pc:docMk/>
          <pc:sldMk cId="3134744107" sldId="333"/>
        </pc:sldMkLst>
        <pc:spChg chg="mod">
          <ac:chgData name="teodor tranca" userId="01dccbad16750515" providerId="LiveId" clId="{A8E493B0-E2A3-4E97-B7BB-66E06BD1893C}" dt="2025-06-16T02:34:47.912" v="76" actId="20577"/>
          <ac:spMkLst>
            <pc:docMk/>
            <pc:sldMk cId="3134744107" sldId="333"/>
            <ac:spMk id="7" creationId="{00000000-0000-0000-0000-000000000000}"/>
          </ac:spMkLst>
        </pc:spChg>
      </pc:sldChg>
      <pc:sldChg chg="modSp mod">
        <pc:chgData name="teodor tranca" userId="01dccbad16750515" providerId="LiveId" clId="{A8E493B0-E2A3-4E97-B7BB-66E06BD1893C}" dt="2025-06-10T04:25:56.289" v="40" actId="207"/>
        <pc:sldMkLst>
          <pc:docMk/>
          <pc:sldMk cId="2560230965" sldId="334"/>
        </pc:sldMkLst>
        <pc:spChg chg="mod">
          <ac:chgData name="teodor tranca" userId="01dccbad16750515" providerId="LiveId" clId="{A8E493B0-E2A3-4E97-B7BB-66E06BD1893C}" dt="2025-06-10T04:25:56.289" v="40" actId="207"/>
          <ac:spMkLst>
            <pc:docMk/>
            <pc:sldMk cId="2560230965" sldId="334"/>
            <ac:spMk id="3" creationId="{00000000-0000-0000-0000-000000000000}"/>
          </ac:spMkLst>
        </pc:spChg>
      </pc:sldChg>
      <pc:sldChg chg="modSp mod setBg">
        <pc:chgData name="teodor tranca" userId="01dccbad16750515" providerId="LiveId" clId="{A8E493B0-E2A3-4E97-B7BB-66E06BD1893C}" dt="2025-06-10T04:26:16.299" v="42" actId="207"/>
        <pc:sldMkLst>
          <pc:docMk/>
          <pc:sldMk cId="3760680035" sldId="335"/>
        </pc:sldMkLst>
        <pc:spChg chg="mod">
          <ac:chgData name="teodor tranca" userId="01dccbad16750515" providerId="LiveId" clId="{A8E493B0-E2A3-4E97-B7BB-66E06BD1893C}" dt="2025-06-10T04:26:16.299" v="42" actId="207"/>
          <ac:spMkLst>
            <pc:docMk/>
            <pc:sldMk cId="3760680035" sldId="335"/>
            <ac:spMk id="7" creationId="{6693E4FC-5239-D542-D67C-CD07EE2EC4AF}"/>
          </ac:spMkLst>
        </pc:spChg>
      </pc:sldChg>
      <pc:sldChg chg="modSp mod">
        <pc:chgData name="teodor tranca" userId="01dccbad16750515" providerId="LiveId" clId="{A8E493B0-E2A3-4E97-B7BB-66E06BD1893C}" dt="2025-06-10T04:26:22.339" v="43" actId="207"/>
        <pc:sldMkLst>
          <pc:docMk/>
          <pc:sldMk cId="564601454" sldId="336"/>
        </pc:sldMkLst>
        <pc:spChg chg="mod">
          <ac:chgData name="teodor tranca" userId="01dccbad16750515" providerId="LiveId" clId="{A8E493B0-E2A3-4E97-B7BB-66E06BD1893C}" dt="2025-06-10T04:26:22.339" v="43" actId="207"/>
          <ac:spMkLst>
            <pc:docMk/>
            <pc:sldMk cId="564601454" sldId="336"/>
            <ac:spMk id="4" creationId="{0D8C39F7-F8E1-DCE7-C742-B539B3F99A97}"/>
          </ac:spMkLst>
        </pc:spChg>
      </pc:sldChg>
      <pc:sldChg chg="modSp mod">
        <pc:chgData name="teodor tranca" userId="01dccbad16750515" providerId="LiveId" clId="{A8E493B0-E2A3-4E97-B7BB-66E06BD1893C}" dt="2025-06-10T04:26:35.555" v="45" actId="207"/>
        <pc:sldMkLst>
          <pc:docMk/>
          <pc:sldMk cId="3592833354" sldId="337"/>
        </pc:sldMkLst>
        <pc:spChg chg="mod">
          <ac:chgData name="teodor tranca" userId="01dccbad16750515" providerId="LiveId" clId="{A8E493B0-E2A3-4E97-B7BB-66E06BD1893C}" dt="2025-06-10T04:26:31.387" v="44" actId="207"/>
          <ac:spMkLst>
            <pc:docMk/>
            <pc:sldMk cId="3592833354" sldId="337"/>
            <ac:spMk id="4" creationId="{39459F95-C082-B94D-37C6-72BB5EA0D843}"/>
          </ac:spMkLst>
        </pc:spChg>
        <pc:spChg chg="mod">
          <ac:chgData name="teodor tranca" userId="01dccbad16750515" providerId="LiveId" clId="{A8E493B0-E2A3-4E97-B7BB-66E06BD1893C}" dt="2025-06-10T04:26:35.555" v="45" actId="207"/>
          <ac:spMkLst>
            <pc:docMk/>
            <pc:sldMk cId="3592833354" sldId="337"/>
            <ac:spMk id="5" creationId="{324FE2A7-1467-C5BA-D537-5C10B7423052}"/>
          </ac:spMkLst>
        </pc:spChg>
      </pc:sldChg>
      <pc:sldChg chg="modSp mod">
        <pc:chgData name="teodor tranca" userId="01dccbad16750515" providerId="LiveId" clId="{A8E493B0-E2A3-4E97-B7BB-66E06BD1893C}" dt="2025-06-10T04:26:39.659" v="46" actId="207"/>
        <pc:sldMkLst>
          <pc:docMk/>
          <pc:sldMk cId="2655569531" sldId="338"/>
        </pc:sldMkLst>
        <pc:spChg chg="mod">
          <ac:chgData name="teodor tranca" userId="01dccbad16750515" providerId="LiveId" clId="{A8E493B0-E2A3-4E97-B7BB-66E06BD1893C}" dt="2025-06-10T04:26:39.659" v="46" actId="207"/>
          <ac:spMkLst>
            <pc:docMk/>
            <pc:sldMk cId="2655569531" sldId="338"/>
            <ac:spMk id="2" creationId="{9DBA340B-7A6C-78D2-567A-86DC2830CC7F}"/>
          </ac:spMkLst>
        </pc:spChg>
      </pc:sldChg>
      <pc:sldChg chg="modSp add mod">
        <pc:chgData name="teodor tranca" userId="01dccbad16750515" providerId="LiveId" clId="{A8E493B0-E2A3-4E97-B7BB-66E06BD1893C}" dt="2025-06-17T08:23:15.294" v="434" actId="207"/>
        <pc:sldMkLst>
          <pc:docMk/>
          <pc:sldMk cId="455990292" sldId="339"/>
        </pc:sldMkLst>
        <pc:spChg chg="mod">
          <ac:chgData name="teodor tranca" userId="01dccbad16750515" providerId="LiveId" clId="{A8E493B0-E2A3-4E97-B7BB-66E06BD1893C}" dt="2025-06-17T08:23:15.294" v="434" actId="207"/>
          <ac:spMkLst>
            <pc:docMk/>
            <pc:sldMk cId="455990292" sldId="339"/>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D4C7-12AA-443A-B292-5A56E456CECF}"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9EA3B-3854-4A0E-9AA1-A3EE3639569C}" type="slidenum">
              <a:rPr lang="en-US" smtClean="0"/>
              <a:t>‹#›</a:t>
            </a:fld>
            <a:endParaRPr lang="en-US"/>
          </a:p>
        </p:txBody>
      </p:sp>
    </p:spTree>
    <p:extLst>
      <p:ext uri="{BB962C8B-B14F-4D97-AF65-F5344CB8AC3E}">
        <p14:creationId xmlns:p14="http://schemas.microsoft.com/office/powerpoint/2010/main" val="6811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29EA3B-3854-4A0E-9AA1-A3EE3639569C}" type="slidenum">
              <a:rPr lang="en-US" smtClean="0"/>
              <a:t>1</a:t>
            </a:fld>
            <a:endParaRPr lang="en-US"/>
          </a:p>
        </p:txBody>
      </p:sp>
    </p:spTree>
    <p:extLst>
      <p:ext uri="{BB962C8B-B14F-4D97-AF65-F5344CB8AC3E}">
        <p14:creationId xmlns:p14="http://schemas.microsoft.com/office/powerpoint/2010/main" val="125248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29EA3B-3854-4A0E-9AA1-A3EE3639569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28264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o-RO" altLang="en-US"/>
              <a:t>2 </a:t>
            </a:r>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AE8864-5E7D-4B24-81DD-2E814482CE4E}"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827498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221BB3E-9D9D-45CD-8D62-4578FD3C2A9A}"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652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1A85C-7D8C-4378-9643-ACC1D2ACC477}"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417976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9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5604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1471735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370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8620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765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898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5597399-9267-42EE-8758-4E2AD5795AFF}" type="slidenum">
              <a:rPr lang="en-US" altLang="en-US"/>
              <a:pPr>
                <a:defRPr/>
              </a:pPr>
              <a:t>‹#›</a:t>
            </a:fld>
            <a:endParaRPr lang="en-US" altLang="en-US"/>
          </a:p>
        </p:txBody>
      </p:sp>
    </p:spTree>
    <p:extLst>
      <p:ext uri="{BB962C8B-B14F-4D97-AF65-F5344CB8AC3E}">
        <p14:creationId xmlns:p14="http://schemas.microsoft.com/office/powerpoint/2010/main" val="396302341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D55C85D-4CF2-4B00-8752-3C30C68127E4}" type="slidenum">
              <a:rPr lang="en-US" altLang="en-US"/>
              <a:pPr>
                <a:defRPr/>
              </a:pPr>
              <a:t>‹#›</a:t>
            </a:fld>
            <a:endParaRPr lang="en-US" altLang="en-US"/>
          </a:p>
        </p:txBody>
      </p:sp>
    </p:spTree>
    <p:extLst>
      <p:ext uri="{BB962C8B-B14F-4D97-AF65-F5344CB8AC3E}">
        <p14:creationId xmlns:p14="http://schemas.microsoft.com/office/powerpoint/2010/main" val="192922295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3008460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AD92317-D48B-44B0-A890-6C04C92F3207}" type="slidenum">
              <a:rPr lang="en-US" altLang="en-US"/>
              <a:pPr>
                <a:defRPr/>
              </a:pPr>
              <a:t>‹#›</a:t>
            </a:fld>
            <a:endParaRPr lang="en-US" altLang="en-US"/>
          </a:p>
        </p:txBody>
      </p:sp>
    </p:spTree>
    <p:extLst>
      <p:ext uri="{BB962C8B-B14F-4D97-AF65-F5344CB8AC3E}">
        <p14:creationId xmlns:p14="http://schemas.microsoft.com/office/powerpoint/2010/main" val="760628292"/>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1EDB107D-B07B-4FC0-B84D-1AFD89ADC084}" type="slidenum">
              <a:rPr lang="en-US" altLang="en-US"/>
              <a:pPr>
                <a:defRPr/>
              </a:pPr>
              <a:t>‹#›</a:t>
            </a:fld>
            <a:endParaRPr lang="en-US" altLang="en-US"/>
          </a:p>
        </p:txBody>
      </p:sp>
    </p:spTree>
    <p:extLst>
      <p:ext uri="{BB962C8B-B14F-4D97-AF65-F5344CB8AC3E}">
        <p14:creationId xmlns:p14="http://schemas.microsoft.com/office/powerpoint/2010/main" val="1075575275"/>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4CF89E1C-536D-41B6-A961-FAD45D0530F4}" type="slidenum">
              <a:rPr lang="en-US" altLang="en-US"/>
              <a:pPr>
                <a:defRPr/>
              </a:pPr>
              <a:t>‹#›</a:t>
            </a:fld>
            <a:endParaRPr lang="en-US" altLang="en-US"/>
          </a:p>
        </p:txBody>
      </p:sp>
    </p:spTree>
    <p:extLst>
      <p:ext uri="{BB962C8B-B14F-4D97-AF65-F5344CB8AC3E}">
        <p14:creationId xmlns:p14="http://schemas.microsoft.com/office/powerpoint/2010/main" val="108304531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E9A06506-A854-4E62-9557-6D5447EEFA79}" type="slidenum">
              <a:rPr lang="en-US" altLang="en-US"/>
              <a:pPr>
                <a:defRPr/>
              </a:pPr>
              <a:t>‹#›</a:t>
            </a:fld>
            <a:endParaRPr lang="en-US" altLang="en-US"/>
          </a:p>
        </p:txBody>
      </p:sp>
    </p:spTree>
    <p:extLst>
      <p:ext uri="{BB962C8B-B14F-4D97-AF65-F5344CB8AC3E}">
        <p14:creationId xmlns:p14="http://schemas.microsoft.com/office/powerpoint/2010/main" val="2817986411"/>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79C61685-5682-4E9F-A127-27B86D4195DA}" type="slidenum">
              <a:rPr lang="en-US" altLang="en-US"/>
              <a:pPr>
                <a:defRPr/>
              </a:pPr>
              <a:t>‹#›</a:t>
            </a:fld>
            <a:endParaRPr lang="en-US" altLang="en-US"/>
          </a:p>
        </p:txBody>
      </p:sp>
    </p:spTree>
    <p:extLst>
      <p:ext uri="{BB962C8B-B14F-4D97-AF65-F5344CB8AC3E}">
        <p14:creationId xmlns:p14="http://schemas.microsoft.com/office/powerpoint/2010/main" val="2510635910"/>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77003BE-5A6F-4632-8C77-9011EC7D41C6}" type="slidenum">
              <a:rPr lang="en-US" altLang="en-US"/>
              <a:pPr>
                <a:defRPr/>
              </a:pPr>
              <a:t>‹#›</a:t>
            </a:fld>
            <a:endParaRPr lang="en-US" altLang="en-US"/>
          </a:p>
        </p:txBody>
      </p:sp>
    </p:spTree>
    <p:extLst>
      <p:ext uri="{BB962C8B-B14F-4D97-AF65-F5344CB8AC3E}">
        <p14:creationId xmlns:p14="http://schemas.microsoft.com/office/powerpoint/2010/main" val="1827784653"/>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F852FAFD-B5D0-4B04-9F51-5DBF35E0F61F}" type="slidenum">
              <a:rPr lang="en-US" altLang="en-US"/>
              <a:pPr>
                <a:defRPr/>
              </a:pPr>
              <a:t>‹#›</a:t>
            </a:fld>
            <a:endParaRPr lang="en-US" altLang="en-US"/>
          </a:p>
        </p:txBody>
      </p:sp>
    </p:spTree>
    <p:extLst>
      <p:ext uri="{BB962C8B-B14F-4D97-AF65-F5344CB8AC3E}">
        <p14:creationId xmlns:p14="http://schemas.microsoft.com/office/powerpoint/2010/main" val="2604639061"/>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897051F2-53B2-4052-81E3-062A3AB9CB40}" type="slidenum">
              <a:rPr lang="en-US" altLang="en-US"/>
              <a:pPr>
                <a:defRPr/>
              </a:pPr>
              <a:t>‹#›</a:t>
            </a:fld>
            <a:endParaRPr lang="en-US" altLang="en-US"/>
          </a:p>
        </p:txBody>
      </p:sp>
    </p:spTree>
    <p:extLst>
      <p:ext uri="{BB962C8B-B14F-4D97-AF65-F5344CB8AC3E}">
        <p14:creationId xmlns:p14="http://schemas.microsoft.com/office/powerpoint/2010/main" val="2441566931"/>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4CD78D6-877E-4B5D-9505-32DFB0458DCE}" type="slidenum">
              <a:rPr lang="en-US" altLang="en-US"/>
              <a:pPr>
                <a:defRPr/>
              </a:pPr>
              <a:t>‹#›</a:t>
            </a:fld>
            <a:endParaRPr lang="en-US" altLang="en-US"/>
          </a:p>
        </p:txBody>
      </p:sp>
    </p:spTree>
    <p:extLst>
      <p:ext uri="{BB962C8B-B14F-4D97-AF65-F5344CB8AC3E}">
        <p14:creationId xmlns:p14="http://schemas.microsoft.com/office/powerpoint/2010/main" val="4156580408"/>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solidFill>
                <a:prstClr val="black">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ltLang="en-US">
              <a:solidFill>
                <a:prstClr val="black">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BD240F8-43E5-403F-946D-63F7ECBBD389}" type="slidenum">
              <a:rPr lang="en-US" altLang="en-US"/>
              <a:pPr>
                <a:defRPr/>
              </a:pPr>
              <a:t>‹#›</a:t>
            </a:fld>
            <a:endParaRPr lang="en-US" altLang="en-US"/>
          </a:p>
        </p:txBody>
      </p:sp>
    </p:spTree>
    <p:extLst>
      <p:ext uri="{BB962C8B-B14F-4D97-AF65-F5344CB8AC3E}">
        <p14:creationId xmlns:p14="http://schemas.microsoft.com/office/powerpoint/2010/main" val="360567074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1A85C-7D8C-4378-9643-ACC1D2ACC477}" type="datetimeFigureOut">
              <a:rPr lang="en-US" smtClean="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1BB3E-9D9D-45CD-8D62-4578FD3C2A9A}"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62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81A85C-7D8C-4378-9643-ACC1D2ACC477}"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234954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81A85C-7D8C-4378-9643-ACC1D2ACC477}" type="datetimeFigureOut">
              <a:rPr lang="en-US" smtClean="0"/>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1BB3E-9D9D-45CD-8D62-4578FD3C2A9A}"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036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81A85C-7D8C-4378-9643-ACC1D2ACC477}" type="datetimeFigureOut">
              <a:rPr lang="en-US" smtClean="0"/>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1BB3E-9D9D-45CD-8D62-4578FD3C2A9A}"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50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1A85C-7D8C-4378-9643-ACC1D2ACC477}" type="datetimeFigureOut">
              <a:rPr lang="en-US" smtClean="0"/>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138968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1A85C-7D8C-4378-9643-ACC1D2ACC477}"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1BB3E-9D9D-45CD-8D62-4578FD3C2A9A}"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123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1A85C-7D8C-4378-9643-ACC1D2ACC477}" type="datetimeFigureOut">
              <a:rPr lang="en-US" smtClean="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1BB3E-9D9D-45CD-8D62-4578FD3C2A9A}" type="slidenum">
              <a:rPr lang="en-US" smtClean="0"/>
              <a:t>‹#›</a:t>
            </a:fld>
            <a:endParaRPr lang="en-US"/>
          </a:p>
        </p:txBody>
      </p:sp>
    </p:spTree>
    <p:extLst>
      <p:ext uri="{BB962C8B-B14F-4D97-AF65-F5344CB8AC3E}">
        <p14:creationId xmlns:p14="http://schemas.microsoft.com/office/powerpoint/2010/main" val="31344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278EE7-3889-45C0-BDA6-8162F7091DFD}" type="datetimeFigureOut">
              <a:rPr lang="en-US" smtClean="0">
                <a:solidFill>
                  <a:prstClr val="black">
                    <a:tint val="75000"/>
                  </a:prstClr>
                </a:solidFill>
              </a:rPr>
              <a:pPr/>
              <a:t>6/17/2025</a:t>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C37BE1B-7ABD-4F09-9DF0-A0C39132FA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77241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cs typeface="Arial" pitchFamily="34" charset="0"/>
              </a:defRPr>
            </a:lvl1pPr>
          </a:lstStyle>
          <a:p>
            <a:pPr fontAlgn="base">
              <a:spcBef>
                <a:spcPct val="0"/>
              </a:spcBef>
              <a:spcAft>
                <a:spcPct val="0"/>
              </a:spcAft>
              <a:defRPr/>
            </a:pPr>
            <a:endParaRPr lang="en-US" altLang="en-US">
              <a:solidFill>
                <a:prstClr val="black">
                  <a:shade val="50000"/>
                </a:prstClr>
              </a:solidFill>
              <a:latin typeface="Tahoma" panose="020B0604030504040204" pitchFamily="34" charset="0"/>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cs typeface="Arial" pitchFamily="34" charset="0"/>
              </a:defRPr>
            </a:lvl1pPr>
          </a:lstStyle>
          <a:p>
            <a:pPr fontAlgn="base">
              <a:spcBef>
                <a:spcPct val="0"/>
              </a:spcBef>
              <a:spcAft>
                <a:spcPct val="0"/>
              </a:spcAft>
              <a:defRPr/>
            </a:pPr>
            <a:endParaRPr lang="en-US" altLang="en-US">
              <a:solidFill>
                <a:prstClr val="black">
                  <a:shade val="50000"/>
                </a:prstClr>
              </a:solidFill>
              <a:latin typeface="Tahoma" panose="020B0604030504040204" pitchFamily="34" charset="0"/>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eaLnBrk="1" hangingPunct="1">
              <a:defRPr sz="1200">
                <a:solidFill>
                  <a:srgbClr val="000000"/>
                </a:solidFill>
              </a:defRPr>
            </a:lvl1pPr>
          </a:lstStyle>
          <a:p>
            <a:pPr fontAlgn="base">
              <a:spcBef>
                <a:spcPct val="0"/>
              </a:spcBef>
              <a:spcAft>
                <a:spcPct val="0"/>
              </a:spcAft>
              <a:defRPr/>
            </a:pPr>
            <a:fld id="{3823C267-0D8A-48EA-A5F1-0DB598BAF688}" type="slidenum">
              <a:rPr lang="en-US" altLang="en-US">
                <a:latin typeface="Tahoma" panose="020B0604030504040204" pitchFamily="34" charset="0"/>
                <a:cs typeface="Arial" panose="020B0604020202020204" pitchFamily="34" charset="0"/>
              </a:rPr>
              <a:pPr fontAlgn="base">
                <a:spcBef>
                  <a:spcPct val="0"/>
                </a:spcBef>
                <a:spcAft>
                  <a:spcPct val="0"/>
                </a:spcAft>
                <a:defRPr/>
              </a:pPr>
              <a:t>‹#›</a:t>
            </a:fld>
            <a:endParaRPr lang="en-US" altLang="en-US">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3083530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ransition spd="slow">
    <p:wipe dir="r"/>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000000"/>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4843425" cy="4484059"/>
          </a:xfrm>
          <a:prstGeom prst="rect">
            <a:avLst/>
          </a:prstGeom>
        </p:spPr>
      </p:pic>
      <p:pic>
        <p:nvPicPr>
          <p:cNvPr id="5" name="Picture 4"/>
          <p:cNvPicPr>
            <a:picLocks noChangeAspect="1"/>
          </p:cNvPicPr>
          <p:nvPr/>
        </p:nvPicPr>
        <p:blipFill>
          <a:blip r:embed="rId4"/>
          <a:stretch>
            <a:fillRect/>
          </a:stretch>
        </p:blipFill>
        <p:spPr>
          <a:xfrm>
            <a:off x="4843425" y="0"/>
            <a:ext cx="7297762" cy="4948380"/>
          </a:xfrm>
          <a:prstGeom prst="rect">
            <a:avLst/>
          </a:prstGeom>
        </p:spPr>
      </p:pic>
      <p:sp>
        <p:nvSpPr>
          <p:cNvPr id="12" name="Rectangle 11"/>
          <p:cNvSpPr/>
          <p:nvPr/>
        </p:nvSpPr>
        <p:spPr>
          <a:xfrm>
            <a:off x="4924435" y="476714"/>
            <a:ext cx="7983844" cy="6186309"/>
          </a:xfrm>
          <a:prstGeom prst="rect">
            <a:avLst/>
          </a:prstGeom>
        </p:spPr>
        <p:txBody>
          <a:bodyPr wrap="square">
            <a:spAutoFit/>
          </a:bodyPr>
          <a:lstStyle/>
          <a:p>
            <a:pPr lvl="0"/>
            <a:r>
              <a:rPr lang="ro-RO" sz="2800" b="1" dirty="0">
                <a:solidFill>
                  <a:schemeClr val="accent1">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APLICAȚII  </a:t>
            </a:r>
            <a:r>
              <a:rPr lang="ro-RO" sz="2800" b="1" i="1" dirty="0">
                <a:solidFill>
                  <a:schemeClr val="accent1">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IA</a:t>
            </a:r>
            <a:r>
              <a:rPr lang="ro-RO" sz="2800" b="1" dirty="0">
                <a:solidFill>
                  <a:schemeClr val="accent1">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în EXAMINĂRILE NEDISTRUCTIVE</a:t>
            </a:r>
            <a:endParaRPr lang="ro-RO" sz="2800" b="1" dirty="0">
              <a:ln w="12700" cmpd="sng">
                <a:solidFill>
                  <a:srgbClr val="815F56"/>
                </a:solidFill>
                <a:prstDash val="solid"/>
              </a:ln>
              <a:solidFill>
                <a:schemeClr val="accent1">
                  <a:lumMod val="20000"/>
                  <a:lumOff val="80000"/>
                </a:schemeClr>
              </a:solidFill>
            </a:endParaRPr>
          </a:p>
          <a:p>
            <a:pPr lvl="0"/>
            <a:r>
              <a:rPr lang="ro-RO" sz="2400" b="1" dirty="0">
                <a:ln w="12700" cmpd="sng">
                  <a:solidFill>
                    <a:srgbClr val="815F56"/>
                  </a:solidFill>
                  <a:prstDash val="solid"/>
                </a:ln>
                <a:solidFill>
                  <a:srgbClr val="FFFF00"/>
                </a:solidFill>
              </a:rPr>
              <a:t>                   </a:t>
            </a:r>
            <a:r>
              <a:rPr lang="ro-RO" sz="2000" b="1" dirty="0">
                <a:ln w="12700" cmpd="sng">
                  <a:solidFill>
                    <a:srgbClr val="815F56"/>
                  </a:solidFill>
                  <a:prstDash val="solid"/>
                </a:ln>
                <a:solidFill>
                  <a:srgbClr val="FFFF00"/>
                </a:solidFill>
                <a:latin typeface="Arial" panose="020B0604020202020204" pitchFamily="34" charset="0"/>
                <a:cs typeface="Arial" panose="020B0604020202020204" pitchFamily="34" charset="0"/>
              </a:rPr>
              <a:t>Trancă Th., Trancă Mircea</a:t>
            </a:r>
          </a:p>
          <a:p>
            <a:pPr lvl="0"/>
            <a:r>
              <a:rPr lang="ro-RO" sz="2000" b="1" dirty="0">
                <a:ln w="12700" cmpd="sng">
                  <a:solidFill>
                    <a:srgbClr val="815F56"/>
                  </a:solidFill>
                  <a:prstDash val="solid"/>
                </a:ln>
                <a:solidFill>
                  <a:srgbClr val="FFFF00"/>
                </a:solidFill>
                <a:latin typeface="Arial" panose="020B0604020202020204" pitchFamily="34" charset="0"/>
                <a:cs typeface="Arial" panose="020B0604020202020204" pitchFamily="34" charset="0"/>
              </a:rPr>
              <a:t>                            </a:t>
            </a:r>
            <a:r>
              <a:rPr lang="ro-RO" sz="1600" b="1" dirty="0">
                <a:ln w="12700" cmpd="sng">
                  <a:solidFill>
                    <a:srgbClr val="815F56"/>
                  </a:solidFill>
                  <a:prstDash val="solid"/>
                </a:ln>
                <a:solidFill>
                  <a:srgbClr val="FFFF00"/>
                </a:solidFill>
                <a:latin typeface="Arial" panose="020B0604020202020204" pitchFamily="34" charset="0"/>
                <a:cs typeface="Arial" panose="020B0604020202020204" pitchFamily="34" charset="0"/>
              </a:rPr>
              <a:t>DIAC SERVICII srl</a:t>
            </a:r>
          </a:p>
          <a:p>
            <a:pPr lvl="0"/>
            <a:r>
              <a:rPr lang="ro-RO" sz="2000" b="1" dirty="0">
                <a:ln w="12700" cmpd="sng">
                  <a:solidFill>
                    <a:srgbClr val="815F56"/>
                  </a:solidFill>
                  <a:prstDash val="solid"/>
                </a:ln>
                <a:solidFill>
                  <a:srgbClr val="FFFF00"/>
                </a:solidFill>
                <a:latin typeface="Arial" panose="020B0604020202020204" pitchFamily="34" charset="0"/>
                <a:cs typeface="Arial" panose="020B0604020202020204" pitchFamily="34" charset="0"/>
              </a:rPr>
              <a:t>                      Raimund Zeman- </a:t>
            </a:r>
            <a:r>
              <a:rPr lang="ro-RO" sz="1600" b="1" dirty="0">
                <a:ln w="12700" cmpd="sng">
                  <a:solidFill>
                    <a:srgbClr val="815F56"/>
                  </a:solidFill>
                  <a:prstDash val="solid"/>
                </a:ln>
                <a:solidFill>
                  <a:srgbClr val="FFFF00"/>
                </a:solidFill>
                <a:latin typeface="Arial" panose="020B0604020202020204" pitchFamily="34" charset="0"/>
                <a:cs typeface="Arial" panose="020B0604020202020204" pitchFamily="34" charset="0"/>
              </a:rPr>
              <a:t>Solutii CND</a:t>
            </a:r>
          </a:p>
          <a:p>
            <a:pPr lvl="0"/>
            <a:endParaRPr lang="ro-RO" sz="1600" b="1" dirty="0">
              <a:ln w="12700" cmpd="sng">
                <a:solidFill>
                  <a:srgbClr val="815F56"/>
                </a:solidFill>
                <a:prstDash val="solid"/>
              </a:ln>
              <a:solidFill>
                <a:srgbClr val="FFFF00"/>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endParaRPr lang="ro-RO" sz="2000" b="1" dirty="0">
              <a:ln w="12700" cmpd="sng">
                <a:solidFill>
                  <a:srgbClr val="815F56"/>
                </a:solidFill>
                <a:prstDash val="solid"/>
              </a:ln>
              <a:solidFill>
                <a:prstClr val="black"/>
              </a:solidFill>
              <a:latin typeface="Arial" panose="020B0604020202020204" pitchFamily="34" charset="0"/>
              <a:cs typeface="Arial" panose="020B0604020202020204" pitchFamily="34" charset="0"/>
            </a:endParaRPr>
          </a:p>
          <a:p>
            <a:pPr lvl="0"/>
            <a:r>
              <a:rPr lang="ro-RO" sz="2000" b="1" dirty="0">
                <a:ln w="12700" cmpd="sng">
                  <a:solidFill>
                    <a:srgbClr val="815F56"/>
                  </a:solidFill>
                  <a:prstDash val="solid"/>
                </a:ln>
                <a:solidFill>
                  <a:srgbClr val="FFC000"/>
                </a:solidFill>
                <a:latin typeface="Arial" panose="020B0604020202020204" pitchFamily="34" charset="0"/>
                <a:cs typeface="Arial" panose="020B0604020202020204" pitchFamily="34" charset="0"/>
              </a:rPr>
              <a:t>                 </a:t>
            </a:r>
            <a:r>
              <a:rPr lang="ro-RO" sz="2800" b="1" dirty="0">
                <a:ln w="12700" cmpd="sng">
                  <a:solidFill>
                    <a:srgbClr val="815F56"/>
                  </a:solidFill>
                  <a:prstDash val="solid"/>
                </a:ln>
                <a:solidFill>
                  <a:srgbClr val="FFC000"/>
                </a:solidFill>
                <a:latin typeface="Arial" panose="020B0604020202020204" pitchFamily="34" charset="0"/>
                <a:cs typeface="Arial" panose="020B0604020202020204" pitchFamily="34" charset="0"/>
              </a:rPr>
              <a:t>MAMAIA       18-20 iunie 2025</a:t>
            </a:r>
            <a:endParaRPr lang="en-US" sz="2000" b="1" dirty="0">
              <a:ln w="12700" cmpd="sng">
                <a:solidFill>
                  <a:srgbClr val="815F56"/>
                </a:solidFill>
                <a:prstDash val="solid"/>
              </a:ln>
              <a:solidFill>
                <a:srgbClr val="FFC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 y="4527929"/>
            <a:ext cx="7617510" cy="3584377"/>
          </a:xfrm>
          <a:prstGeom prst="rect">
            <a:avLst/>
          </a:prstGeom>
        </p:spPr>
      </p:pic>
      <p:pic>
        <p:nvPicPr>
          <p:cNvPr id="8" name="Picture 7"/>
          <p:cNvPicPr>
            <a:picLocks noChangeAspect="1"/>
          </p:cNvPicPr>
          <p:nvPr/>
        </p:nvPicPr>
        <p:blipFill>
          <a:blip r:embed="rId6"/>
          <a:stretch>
            <a:fillRect/>
          </a:stretch>
        </p:blipFill>
        <p:spPr>
          <a:xfrm>
            <a:off x="5605153" y="4527929"/>
            <a:ext cx="6536034" cy="3798132"/>
          </a:xfrm>
          <a:prstGeom prst="rect">
            <a:avLst/>
          </a:prstGeom>
        </p:spPr>
      </p:pic>
    </p:spTree>
    <p:extLst>
      <p:ext uri="{BB962C8B-B14F-4D97-AF65-F5344CB8AC3E}">
        <p14:creationId xmlns:p14="http://schemas.microsoft.com/office/powerpoint/2010/main" val="355753690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5558" y="4374796"/>
            <a:ext cx="5491023" cy="17543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dirty="0"/>
              <a:t>1. </a:t>
            </a:r>
            <a:r>
              <a:rPr lang="en-US" dirty="0" err="1"/>
              <a:t>Examinarea</a:t>
            </a:r>
            <a:r>
              <a:rPr lang="en-US" dirty="0"/>
              <a:t> </a:t>
            </a:r>
            <a:r>
              <a:rPr lang="en-US" dirty="0" err="1"/>
              <a:t>nedistructiva</a:t>
            </a:r>
            <a:r>
              <a:rPr lang="en-US" dirty="0"/>
              <a:t> cu </a:t>
            </a:r>
            <a:r>
              <a:rPr lang="en-US" dirty="0" err="1"/>
              <a:t>ultrasunete</a:t>
            </a:r>
            <a:r>
              <a:rPr lang="en-US" dirty="0"/>
              <a:t> </a:t>
            </a:r>
            <a:r>
              <a:rPr lang="en-US" dirty="0" err="1"/>
              <a:t>este</a:t>
            </a:r>
            <a:r>
              <a:rPr lang="en-US" dirty="0"/>
              <a:t> </a:t>
            </a:r>
            <a:r>
              <a:rPr lang="en-US" dirty="0" err="1"/>
              <a:t>metoda</a:t>
            </a:r>
            <a:r>
              <a:rPr lang="en-US" dirty="0"/>
              <a:t> </a:t>
            </a:r>
            <a:r>
              <a:rPr lang="en-US" dirty="0" err="1"/>
              <a:t>cea</a:t>
            </a:r>
            <a:r>
              <a:rPr lang="en-US" dirty="0"/>
              <a:t> </a:t>
            </a:r>
            <a:r>
              <a:rPr lang="en-US" dirty="0" err="1"/>
              <a:t>mai</a:t>
            </a:r>
            <a:r>
              <a:rPr lang="en-US" dirty="0"/>
              <a:t> </a:t>
            </a:r>
            <a:r>
              <a:rPr lang="en-US" dirty="0" err="1"/>
              <a:t>folosită</a:t>
            </a:r>
            <a:r>
              <a:rPr lang="en-US" dirty="0"/>
              <a:t> de </a:t>
            </a:r>
            <a:r>
              <a:rPr lang="en-US" dirty="0" err="1"/>
              <a:t>evaluare</a:t>
            </a:r>
            <a:r>
              <a:rPr lang="en-US" dirty="0"/>
              <a:t> a </a:t>
            </a:r>
            <a:r>
              <a:rPr lang="en-US" dirty="0" err="1"/>
              <a:t>compactității</a:t>
            </a:r>
            <a:r>
              <a:rPr lang="en-US" dirty="0"/>
              <a:t> </a:t>
            </a:r>
            <a:r>
              <a:rPr lang="en-US" dirty="0" err="1"/>
              <a:t>materialelor</a:t>
            </a:r>
            <a:r>
              <a:rPr lang="en-US" dirty="0"/>
              <a:t> </a:t>
            </a:r>
            <a:r>
              <a:rPr lang="en-US" dirty="0" err="1"/>
              <a:t>metalice</a:t>
            </a:r>
            <a:r>
              <a:rPr lang="en-US" dirty="0"/>
              <a:t> </a:t>
            </a:r>
            <a:r>
              <a:rPr lang="en-US" dirty="0" err="1"/>
              <a:t>sau</a:t>
            </a:r>
            <a:r>
              <a:rPr lang="en-US" dirty="0"/>
              <a:t> </a:t>
            </a:r>
            <a:r>
              <a:rPr lang="en-US" dirty="0" err="1"/>
              <a:t>nemetalice</a:t>
            </a:r>
            <a:r>
              <a:rPr lang="en-US" dirty="0"/>
              <a:t>, elaborate ca </a:t>
            </a:r>
            <a:r>
              <a:rPr lang="en-US" dirty="0" err="1"/>
              <a:t>materiale</a:t>
            </a:r>
            <a:r>
              <a:rPr lang="en-US" dirty="0"/>
              <a:t> </a:t>
            </a:r>
            <a:r>
              <a:rPr lang="en-US" dirty="0" err="1"/>
              <a:t>turnate</a:t>
            </a:r>
            <a:r>
              <a:rPr lang="en-US" dirty="0"/>
              <a:t>, </a:t>
            </a:r>
            <a:r>
              <a:rPr lang="en-US" dirty="0" err="1"/>
              <a:t>forjate</a:t>
            </a:r>
            <a:r>
              <a:rPr lang="en-US" dirty="0"/>
              <a:t> </a:t>
            </a:r>
            <a:r>
              <a:rPr lang="en-US" dirty="0" err="1"/>
              <a:t>sau</a:t>
            </a:r>
            <a:r>
              <a:rPr lang="en-US" dirty="0"/>
              <a:t> laminate </a:t>
            </a:r>
            <a:r>
              <a:rPr lang="en-US" dirty="0" err="1"/>
              <a:t>sau</a:t>
            </a:r>
            <a:r>
              <a:rPr lang="en-US" dirty="0"/>
              <a:t> a </a:t>
            </a:r>
            <a:r>
              <a:rPr lang="en-US" dirty="0" err="1"/>
              <a:t>diferitelor</a:t>
            </a:r>
            <a:r>
              <a:rPr lang="en-US" dirty="0"/>
              <a:t> </a:t>
            </a:r>
            <a:r>
              <a:rPr lang="en-US" dirty="0" err="1"/>
              <a:t>tipuri</a:t>
            </a:r>
            <a:r>
              <a:rPr lang="en-US" dirty="0"/>
              <a:t> de </a:t>
            </a:r>
            <a:r>
              <a:rPr lang="en-US" dirty="0" err="1"/>
              <a:t>asamblări</a:t>
            </a:r>
            <a:r>
              <a:rPr lang="en-US" dirty="0"/>
              <a:t>  </a:t>
            </a:r>
            <a:r>
              <a:rPr lang="en-US" dirty="0" err="1"/>
              <a:t>între</a:t>
            </a:r>
            <a:r>
              <a:rPr lang="en-US" dirty="0"/>
              <a:t> </a:t>
            </a:r>
            <a:r>
              <a:rPr lang="ro-RO" dirty="0"/>
              <a:t>aceste </a:t>
            </a:r>
            <a:r>
              <a:rPr lang="en-US" dirty="0" err="1"/>
              <a:t>materiale</a:t>
            </a:r>
            <a:r>
              <a:rPr lang="en-US" dirty="0"/>
              <a:t> (</a:t>
            </a:r>
            <a:r>
              <a:rPr lang="en-US" dirty="0" err="1"/>
              <a:t>sudură</a:t>
            </a:r>
            <a:r>
              <a:rPr lang="en-US" dirty="0"/>
              <a:t>, </a:t>
            </a:r>
            <a:r>
              <a:rPr lang="en-US" dirty="0" err="1"/>
              <a:t>placare</a:t>
            </a:r>
            <a:r>
              <a:rPr lang="en-US" dirty="0"/>
              <a:t>, </a:t>
            </a:r>
            <a:r>
              <a:rPr lang="en-US" dirty="0" err="1"/>
              <a:t>fretare</a:t>
            </a:r>
            <a:r>
              <a:rPr lang="en-US" dirty="0"/>
              <a:t>, etc.) in </a:t>
            </a:r>
            <a:r>
              <a:rPr lang="en-US" dirty="0" err="1"/>
              <a:t>cea</a:t>
            </a:r>
            <a:r>
              <a:rPr lang="en-US" dirty="0"/>
              <a:t> </a:t>
            </a:r>
            <a:r>
              <a:rPr lang="en-US" dirty="0" err="1"/>
              <a:t>mai</a:t>
            </a:r>
            <a:r>
              <a:rPr lang="en-US" dirty="0"/>
              <a:t> </a:t>
            </a:r>
            <a:r>
              <a:rPr lang="en-US" dirty="0" err="1"/>
              <a:t>largă</a:t>
            </a:r>
            <a:r>
              <a:rPr lang="en-US" dirty="0"/>
              <a:t> </a:t>
            </a:r>
            <a:r>
              <a:rPr lang="en-US" dirty="0" err="1"/>
              <a:t>gamă</a:t>
            </a:r>
            <a:r>
              <a:rPr lang="en-US" dirty="0"/>
              <a:t> de </a:t>
            </a:r>
            <a:r>
              <a:rPr lang="en-US" dirty="0" err="1"/>
              <a:t>dimensiuni</a:t>
            </a:r>
            <a:r>
              <a:rPr lang="en-US" dirty="0"/>
              <a:t>, </a:t>
            </a:r>
            <a:r>
              <a:rPr lang="en-US" dirty="0" err="1"/>
              <a:t>forme</a:t>
            </a:r>
            <a:r>
              <a:rPr lang="en-US" dirty="0"/>
              <a:t> </a:t>
            </a:r>
            <a:r>
              <a:rPr lang="en-US" dirty="0" err="1"/>
              <a:t>si</a:t>
            </a:r>
            <a:r>
              <a:rPr lang="en-US" dirty="0"/>
              <a:t> </a:t>
            </a:r>
            <a:r>
              <a:rPr lang="en-US" dirty="0" err="1"/>
              <a:t>compoziții</a:t>
            </a:r>
            <a:r>
              <a:rPr lang="en-US" dirty="0"/>
              <a:t> </a:t>
            </a:r>
            <a:r>
              <a:rPr lang="en-US" dirty="0" err="1"/>
              <a:t>chimice</a:t>
            </a:r>
            <a:r>
              <a:rPr lang="en-US" dirty="0"/>
              <a:t>. </a:t>
            </a:r>
          </a:p>
        </p:txBody>
      </p:sp>
      <p:sp>
        <p:nvSpPr>
          <p:cNvPr id="3" name="TextBox 2"/>
          <p:cNvSpPr txBox="1"/>
          <p:nvPr/>
        </p:nvSpPr>
        <p:spPr>
          <a:xfrm>
            <a:off x="3224465" y="4466"/>
            <a:ext cx="5642810" cy="461665"/>
          </a:xfrm>
          <a:prstGeom prst="rect">
            <a:avLst/>
          </a:prstGeom>
          <a:noFill/>
        </p:spPr>
        <p:txBody>
          <a:bodyPr wrap="square" rtlCol="0">
            <a:spAutoFit/>
          </a:bodyPr>
          <a:lstStyle/>
          <a:p>
            <a:r>
              <a:rPr lang="ro-RO" sz="2400" b="1" dirty="0">
                <a:latin typeface="Calibri" panose="020F0502020204030204" pitchFamily="34" charset="0"/>
                <a:cs typeface="Calibri" panose="020F0502020204030204" pitchFamily="34" charset="0"/>
              </a:rPr>
              <a:t>Examinarea nedistructivă cu ultrasunete</a:t>
            </a:r>
            <a:endParaRPr lang="en-US" sz="2400" b="1" dirty="0">
              <a:latin typeface="Calibri" panose="020F0502020204030204" pitchFamily="34" charset="0"/>
              <a:cs typeface="Calibri" panose="020F0502020204030204" pitchFamily="34" charset="0"/>
            </a:endParaRPr>
          </a:p>
        </p:txBody>
      </p:sp>
      <p:pic>
        <p:nvPicPr>
          <p:cNvPr id="5" name="Picture 4" descr="https://www.ndt.net/exhibit/stand/images/1kd-dgzfp-arbeitskreis-07-2021-14kopie-retuschiert.jpg"/>
          <p:cNvPicPr/>
          <p:nvPr/>
        </p:nvPicPr>
        <p:blipFill>
          <a:blip r:embed="rId2">
            <a:extLst>
              <a:ext uri="{28A0092B-C50C-407E-A947-70E740481C1C}">
                <a14:useLocalDpi xmlns:a14="http://schemas.microsoft.com/office/drawing/2010/main" val="0"/>
              </a:ext>
            </a:extLst>
          </a:blip>
          <a:srcRect/>
          <a:stretch>
            <a:fillRect/>
          </a:stretch>
        </p:blipFill>
        <p:spPr bwMode="auto">
          <a:xfrm>
            <a:off x="825558" y="676858"/>
            <a:ext cx="5491022" cy="3582322"/>
          </a:xfrm>
          <a:prstGeom prst="rect">
            <a:avLst/>
          </a:prstGeom>
          <a:noFill/>
          <a:ln>
            <a:noFill/>
          </a:ln>
        </p:spPr>
      </p:pic>
      <p:pic>
        <p:nvPicPr>
          <p:cNvPr id="1026" name="Picture 2" descr="ECHOGRAPH Ultrasonic Testing Systems Overview Feb 2016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581" y="697598"/>
            <a:ext cx="5303286" cy="2984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77526" y="4213648"/>
            <a:ext cx="4788569" cy="17543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dirty="0"/>
              <a:t>Cu </a:t>
            </a:r>
            <a:r>
              <a:rPr lang="en-US" dirty="0" err="1"/>
              <a:t>toate</a:t>
            </a:r>
            <a:r>
              <a:rPr lang="en-US" dirty="0"/>
              <a:t> </a:t>
            </a:r>
            <a:r>
              <a:rPr lang="en-US" dirty="0" err="1"/>
              <a:t>progrese</a:t>
            </a:r>
            <a:r>
              <a:rPr lang="ro-RO" dirty="0"/>
              <a:t>le</a:t>
            </a:r>
            <a:r>
              <a:rPr lang="en-US" dirty="0"/>
              <a:t> </a:t>
            </a:r>
            <a:r>
              <a:rPr lang="en-US" dirty="0" err="1"/>
              <a:t>remarcabile</a:t>
            </a:r>
            <a:r>
              <a:rPr lang="en-US" dirty="0"/>
              <a:t> </a:t>
            </a:r>
            <a:r>
              <a:rPr lang="en-US" dirty="0" err="1"/>
              <a:t>în</a:t>
            </a:r>
            <a:r>
              <a:rPr lang="en-US" dirty="0"/>
              <a:t> </a:t>
            </a:r>
            <a:r>
              <a:rPr lang="en-US" dirty="0" err="1"/>
              <a:t>domeniul</a:t>
            </a:r>
            <a:r>
              <a:rPr lang="en-US" dirty="0"/>
              <a:t> </a:t>
            </a:r>
            <a:r>
              <a:rPr lang="ro-RO" dirty="0"/>
              <a:t>imagisticii ultrasonice</a:t>
            </a:r>
            <a:r>
              <a:rPr lang="en-US" dirty="0"/>
              <a:t>, </a:t>
            </a:r>
            <a:r>
              <a:rPr lang="ro-RO" dirty="0"/>
              <a:t>interpretarea</a:t>
            </a:r>
            <a:r>
              <a:rPr lang="en-US" dirty="0"/>
              <a:t> </a:t>
            </a:r>
            <a:r>
              <a:rPr lang="en-US" dirty="0" err="1"/>
              <a:t>rezultatelor</a:t>
            </a:r>
            <a:r>
              <a:rPr lang="en-US" dirty="0"/>
              <a:t>  </a:t>
            </a:r>
            <a:r>
              <a:rPr lang="en-US" dirty="0" err="1"/>
              <a:t>examinărilor</a:t>
            </a:r>
            <a:r>
              <a:rPr lang="en-US" dirty="0"/>
              <a:t> se face (cu </a:t>
            </a:r>
            <a:r>
              <a:rPr lang="en-US" dirty="0" err="1"/>
              <a:t>câteva</a:t>
            </a:r>
            <a:r>
              <a:rPr lang="en-US" dirty="0"/>
              <a:t> </a:t>
            </a:r>
            <a:r>
              <a:rPr lang="en-US" dirty="0" err="1"/>
              <a:t>mici</a:t>
            </a:r>
            <a:r>
              <a:rPr lang="en-US" dirty="0"/>
              <a:t> </a:t>
            </a:r>
            <a:r>
              <a:rPr lang="en-US" dirty="0" err="1"/>
              <a:t>excepții</a:t>
            </a:r>
            <a:r>
              <a:rPr lang="en-US" dirty="0"/>
              <a:t>, </a:t>
            </a:r>
            <a:r>
              <a:rPr lang="en-US" dirty="0" err="1"/>
              <a:t>respectiv</a:t>
            </a:r>
            <a:r>
              <a:rPr lang="en-US" dirty="0"/>
              <a:t> la </a:t>
            </a:r>
            <a:r>
              <a:rPr lang="en-US" dirty="0" err="1"/>
              <a:t>controlul</a:t>
            </a:r>
            <a:r>
              <a:rPr lang="en-US" dirty="0"/>
              <a:t> automat al </a:t>
            </a:r>
            <a:r>
              <a:rPr lang="en-US" dirty="0" err="1"/>
              <a:t>laminatelor</a:t>
            </a:r>
            <a:r>
              <a:rPr lang="en-US" dirty="0"/>
              <a:t>),  de </a:t>
            </a:r>
            <a:r>
              <a:rPr lang="en-US" dirty="0" err="1"/>
              <a:t>către</a:t>
            </a:r>
            <a:r>
              <a:rPr lang="en-US" dirty="0"/>
              <a:t> un operator </a:t>
            </a:r>
            <a:r>
              <a:rPr lang="en-US" dirty="0" err="1"/>
              <a:t>certificat</a:t>
            </a:r>
            <a:r>
              <a:rPr lang="en-US" dirty="0"/>
              <a:t> </a:t>
            </a:r>
            <a:r>
              <a:rPr lang="en-US" dirty="0" err="1"/>
              <a:t>și</a:t>
            </a:r>
            <a:r>
              <a:rPr lang="en-US" dirty="0"/>
              <a:t> </a:t>
            </a:r>
            <a:r>
              <a:rPr lang="en-US" dirty="0" err="1"/>
              <a:t>rămâne</a:t>
            </a:r>
            <a:r>
              <a:rPr lang="en-US" dirty="0"/>
              <a:t> </a:t>
            </a:r>
            <a:r>
              <a:rPr lang="en-US" dirty="0" err="1"/>
              <a:t>foarte</a:t>
            </a:r>
            <a:r>
              <a:rPr lang="en-US" dirty="0"/>
              <a:t> </a:t>
            </a:r>
            <a:r>
              <a:rPr lang="en-US" dirty="0" err="1"/>
              <a:t>dependentă</a:t>
            </a:r>
            <a:r>
              <a:rPr lang="en-US" dirty="0"/>
              <a:t> de </a:t>
            </a:r>
            <a:r>
              <a:rPr lang="en-US" dirty="0" err="1"/>
              <a:t>nivelul</a:t>
            </a:r>
            <a:r>
              <a:rPr lang="en-US" dirty="0"/>
              <a:t> de </a:t>
            </a:r>
            <a:r>
              <a:rPr lang="en-US" dirty="0" err="1"/>
              <a:t>competență</a:t>
            </a:r>
            <a:r>
              <a:rPr lang="en-US" dirty="0"/>
              <a:t> a </a:t>
            </a:r>
            <a:r>
              <a:rPr lang="en-US" dirty="0" err="1"/>
              <a:t>acestuia</a:t>
            </a:r>
            <a:r>
              <a:rPr lang="en-US" dirty="0"/>
              <a:t>. </a:t>
            </a:r>
          </a:p>
        </p:txBody>
      </p:sp>
    </p:spTree>
    <p:extLst>
      <p:ext uri="{BB962C8B-B14F-4D97-AF65-F5344CB8AC3E}">
        <p14:creationId xmlns:p14="http://schemas.microsoft.com/office/powerpoint/2010/main" val="381815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05" y="4642378"/>
            <a:ext cx="10338606" cy="1200329"/>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dirty="0" err="1"/>
              <a:t>Analizăm</a:t>
            </a:r>
            <a:r>
              <a:rPr lang="en-US" dirty="0"/>
              <a:t>  </a:t>
            </a:r>
            <a:r>
              <a:rPr lang="en-US" b="1" dirty="0" err="1"/>
              <a:t>Instalatia</a:t>
            </a:r>
            <a:r>
              <a:rPr lang="en-US" b="1" dirty="0"/>
              <a:t> de Control Ultrasonic Automat- TTPS 55461</a:t>
            </a:r>
            <a:r>
              <a:rPr lang="en-US" dirty="0"/>
              <a:t>, </a:t>
            </a:r>
            <a:r>
              <a:rPr lang="en-US" dirty="0" err="1"/>
              <a:t>echipată</a:t>
            </a:r>
            <a:r>
              <a:rPr lang="en-US" dirty="0"/>
              <a:t> cu </a:t>
            </a:r>
            <a:r>
              <a:rPr lang="en-US" dirty="0" err="1"/>
              <a:t>defectoscopul</a:t>
            </a:r>
            <a:r>
              <a:rPr lang="en-US" dirty="0"/>
              <a:t> ultrasonic  ECHOGRAPH 1155, </a:t>
            </a:r>
            <a:r>
              <a:rPr lang="en-US" dirty="0" err="1"/>
              <a:t>fabricatie</a:t>
            </a:r>
            <a:r>
              <a:rPr lang="en-US" dirty="0"/>
              <a:t> KARL DEUTSCH – Germania. </a:t>
            </a:r>
            <a:r>
              <a:rPr lang="en-US" dirty="0" err="1"/>
              <a:t>Instalația</a:t>
            </a:r>
            <a:r>
              <a:rPr lang="en-US" dirty="0"/>
              <a:t> </a:t>
            </a:r>
            <a:r>
              <a:rPr lang="en-US" dirty="0" err="1"/>
              <a:t>este</a:t>
            </a:r>
            <a:r>
              <a:rPr lang="en-US" dirty="0"/>
              <a:t> </a:t>
            </a:r>
            <a:r>
              <a:rPr lang="en-US" dirty="0" err="1"/>
              <a:t>destinată</a:t>
            </a:r>
            <a:r>
              <a:rPr lang="en-US" dirty="0"/>
              <a:t> </a:t>
            </a:r>
            <a:r>
              <a:rPr lang="en-US" dirty="0" err="1"/>
              <a:t>examinării</a:t>
            </a:r>
            <a:r>
              <a:rPr lang="en-US" dirty="0"/>
              <a:t> cu </a:t>
            </a:r>
            <a:r>
              <a:rPr lang="en-US" dirty="0" err="1"/>
              <a:t>ultrasunete</a:t>
            </a:r>
            <a:r>
              <a:rPr lang="en-US" dirty="0"/>
              <a:t> in </a:t>
            </a:r>
            <a:r>
              <a:rPr lang="en-US" dirty="0" err="1"/>
              <a:t>imersie</a:t>
            </a:r>
            <a:r>
              <a:rPr lang="en-US" dirty="0"/>
              <a:t> a </a:t>
            </a:r>
            <a:r>
              <a:rPr lang="en-US" dirty="0" err="1"/>
              <a:t>barelor</a:t>
            </a:r>
            <a:r>
              <a:rPr lang="en-US" dirty="0"/>
              <a:t> de </a:t>
            </a:r>
            <a:r>
              <a:rPr lang="en-US" dirty="0" err="1"/>
              <a:t>secțiune</a:t>
            </a:r>
            <a:r>
              <a:rPr lang="en-US" dirty="0"/>
              <a:t> </a:t>
            </a:r>
            <a:r>
              <a:rPr lang="en-US" dirty="0" err="1"/>
              <a:t>circulară</a:t>
            </a:r>
            <a:r>
              <a:rPr lang="en-US" dirty="0"/>
              <a:t> </a:t>
            </a:r>
            <a:r>
              <a:rPr lang="en-US" dirty="0" err="1"/>
              <a:t>sau</a:t>
            </a:r>
            <a:r>
              <a:rPr lang="en-US" dirty="0"/>
              <a:t> </a:t>
            </a:r>
            <a:r>
              <a:rPr lang="en-US" dirty="0" err="1"/>
              <a:t>pătrată</a:t>
            </a:r>
            <a:r>
              <a:rPr lang="en-US" dirty="0"/>
              <a:t> din titan </a:t>
            </a:r>
            <a:r>
              <a:rPr lang="en-US" dirty="0" err="1"/>
              <a:t>sau</a:t>
            </a:r>
            <a:r>
              <a:rPr lang="en-US" dirty="0"/>
              <a:t> </a:t>
            </a:r>
            <a:r>
              <a:rPr lang="en-US" dirty="0" err="1"/>
              <a:t>aliaje</a:t>
            </a:r>
            <a:r>
              <a:rPr lang="en-US" dirty="0"/>
              <a:t> de titan, in </a:t>
            </a:r>
            <a:r>
              <a:rPr lang="en-US" dirty="0" err="1"/>
              <a:t>gamele</a:t>
            </a:r>
            <a:r>
              <a:rPr lang="en-US" dirty="0"/>
              <a:t> de </a:t>
            </a:r>
            <a:r>
              <a:rPr lang="en-US" dirty="0" err="1"/>
              <a:t>dimensiuni</a:t>
            </a:r>
            <a:r>
              <a:rPr lang="en-US" dirty="0"/>
              <a:t> </a:t>
            </a:r>
            <a:r>
              <a:rPr lang="el-GR" dirty="0"/>
              <a:t>Φ ( </a:t>
            </a:r>
            <a:r>
              <a:rPr lang="en-US" dirty="0" err="1"/>
              <a:t>sau</a:t>
            </a:r>
            <a:r>
              <a:rPr lang="en-US" dirty="0"/>
              <a:t> □) 100-350 mm </a:t>
            </a:r>
            <a:r>
              <a:rPr lang="en-US" dirty="0" err="1"/>
              <a:t>și</a:t>
            </a:r>
            <a:r>
              <a:rPr lang="en-US" dirty="0"/>
              <a:t> </a:t>
            </a:r>
            <a:r>
              <a:rPr lang="en-US" dirty="0" err="1"/>
              <a:t>lungimi</a:t>
            </a:r>
            <a:r>
              <a:rPr lang="en-US" dirty="0"/>
              <a:t> de </a:t>
            </a:r>
            <a:r>
              <a:rPr lang="en-US" dirty="0" err="1"/>
              <a:t>până</a:t>
            </a:r>
            <a:r>
              <a:rPr lang="en-US" dirty="0"/>
              <a:t> la 4000 mm. </a:t>
            </a:r>
            <a:r>
              <a:rPr lang="en-US" dirty="0" err="1"/>
              <a:t>Scanarea</a:t>
            </a:r>
            <a:r>
              <a:rPr lang="en-US" dirty="0"/>
              <a:t> </a:t>
            </a:r>
            <a:r>
              <a:rPr lang="en-US" dirty="0" err="1"/>
              <a:t>pieselor</a:t>
            </a:r>
            <a:r>
              <a:rPr lang="en-US" dirty="0"/>
              <a:t> se face </a:t>
            </a:r>
            <a:r>
              <a:rPr lang="en-US" dirty="0" err="1"/>
              <a:t>prin</a:t>
            </a:r>
            <a:r>
              <a:rPr lang="en-US" dirty="0"/>
              <a:t> </a:t>
            </a:r>
            <a:r>
              <a:rPr lang="en-US" dirty="0" err="1"/>
              <a:t>metoda</a:t>
            </a:r>
            <a:r>
              <a:rPr lang="en-US" dirty="0"/>
              <a:t> </a:t>
            </a:r>
            <a:r>
              <a:rPr lang="en-US" dirty="0" err="1"/>
              <a:t>elicoidală</a:t>
            </a:r>
            <a:r>
              <a:rPr lang="en-US" dirty="0"/>
              <a:t>.</a:t>
            </a:r>
          </a:p>
        </p:txBody>
      </p:sp>
      <p:pic>
        <p:nvPicPr>
          <p:cNvPr id="2" name="Picture 1"/>
          <p:cNvPicPr>
            <a:picLocks noChangeAspect="1"/>
          </p:cNvPicPr>
          <p:nvPr/>
        </p:nvPicPr>
        <p:blipFill>
          <a:blip r:embed="rId2"/>
          <a:stretch>
            <a:fillRect/>
          </a:stretch>
        </p:blipFill>
        <p:spPr>
          <a:xfrm>
            <a:off x="6294974" y="445805"/>
            <a:ext cx="5120537" cy="4030319"/>
          </a:xfrm>
          <a:prstGeom prst="rect">
            <a:avLst/>
          </a:prstGeom>
        </p:spPr>
      </p:pic>
      <p:pic>
        <p:nvPicPr>
          <p:cNvPr id="3" name="Picture 2"/>
          <p:cNvPicPr>
            <a:picLocks noChangeAspect="1"/>
          </p:cNvPicPr>
          <p:nvPr/>
        </p:nvPicPr>
        <p:blipFill>
          <a:blip r:embed="rId3"/>
          <a:stretch>
            <a:fillRect/>
          </a:stretch>
        </p:blipFill>
        <p:spPr>
          <a:xfrm>
            <a:off x="961901" y="727200"/>
            <a:ext cx="5614751" cy="3748924"/>
          </a:xfrm>
          <a:prstGeom prst="rect">
            <a:avLst/>
          </a:prstGeom>
        </p:spPr>
      </p:pic>
      <p:sp>
        <p:nvSpPr>
          <p:cNvPr id="5" name="Rectangle 4"/>
          <p:cNvSpPr/>
          <p:nvPr/>
        </p:nvSpPr>
        <p:spPr>
          <a:xfrm>
            <a:off x="3479470" y="40847"/>
            <a:ext cx="5855757" cy="400110"/>
          </a:xfrm>
          <a:prstGeom prst="rect">
            <a:avLst/>
          </a:prstGeom>
        </p:spPr>
        <p:txBody>
          <a:bodyPr wrap="square">
            <a:spAutoFit/>
          </a:bodyPr>
          <a:lstStyle/>
          <a:p>
            <a:r>
              <a:rPr lang="pt-BR" sz="2000" b="1" dirty="0">
                <a:latin typeface="Calibri" panose="020F0502020204030204" pitchFamily="34" charset="0"/>
                <a:cs typeface="Calibri" panose="020F0502020204030204" pitchFamily="34" charset="0"/>
              </a:rPr>
              <a:t>Instalatia de Control Ultrasonic Automat- TTPS 55461</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17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69AC71-8614-0554-92F0-F6A3AEACDC8A}"/>
              </a:ext>
            </a:extLst>
          </p:cNvPr>
          <p:cNvSpPr txBox="1"/>
          <p:nvPr/>
        </p:nvSpPr>
        <p:spPr>
          <a:xfrm>
            <a:off x="5730070" y="3852012"/>
            <a:ext cx="5797208" cy="1815882"/>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1600" dirty="0"/>
              <a:t>TRASA 1: </a:t>
            </a:r>
            <a:r>
              <a:rPr lang="en-US" sz="1600" dirty="0" err="1"/>
              <a:t>Înregistrarea</a:t>
            </a:r>
            <a:r>
              <a:rPr lang="en-US" sz="1600" dirty="0"/>
              <a:t>  </a:t>
            </a:r>
            <a:r>
              <a:rPr lang="en-US" sz="1600" dirty="0" err="1"/>
              <a:t>rezultatelor</a:t>
            </a:r>
            <a:r>
              <a:rPr lang="en-US" sz="1600" dirty="0"/>
              <a:t> </a:t>
            </a:r>
            <a:r>
              <a:rPr lang="en-US" sz="1600" dirty="0" err="1"/>
              <a:t>scanării</a:t>
            </a:r>
            <a:r>
              <a:rPr lang="en-US" sz="1600" dirty="0"/>
              <a:t> cu </a:t>
            </a:r>
            <a:r>
              <a:rPr lang="en-US" sz="1600" dirty="0" err="1"/>
              <a:t>traductorul</a:t>
            </a:r>
            <a:r>
              <a:rPr lang="en-US" sz="1600" dirty="0"/>
              <a:t> normal S</a:t>
            </a:r>
          </a:p>
          <a:p>
            <a:r>
              <a:rPr lang="en-US" sz="1600" dirty="0"/>
              <a:t>TRASA 2: </a:t>
            </a:r>
            <a:r>
              <a:rPr lang="en-US" sz="1600" dirty="0" err="1"/>
              <a:t>Înregistrarea</a:t>
            </a:r>
            <a:r>
              <a:rPr lang="en-US" sz="1600" dirty="0"/>
              <a:t>  </a:t>
            </a:r>
            <a:r>
              <a:rPr lang="en-US" sz="1600" dirty="0" err="1"/>
              <a:t>rezultatelor</a:t>
            </a:r>
            <a:r>
              <a:rPr lang="en-US" sz="1600" dirty="0"/>
              <a:t> </a:t>
            </a:r>
            <a:r>
              <a:rPr lang="en-US" sz="1600" dirty="0" err="1"/>
              <a:t>scanării</a:t>
            </a:r>
            <a:r>
              <a:rPr lang="en-US" sz="1600" dirty="0"/>
              <a:t> cu </a:t>
            </a:r>
            <a:r>
              <a:rPr lang="en-US" sz="1600" dirty="0" err="1"/>
              <a:t>traductorii</a:t>
            </a:r>
            <a:r>
              <a:rPr lang="en-US" sz="1600" dirty="0"/>
              <a:t> </a:t>
            </a:r>
            <a:r>
              <a:rPr lang="en-US" sz="1600" dirty="0" err="1"/>
              <a:t>inclinați</a:t>
            </a:r>
            <a:r>
              <a:rPr lang="en-US" sz="1600" dirty="0"/>
              <a:t> A1 </a:t>
            </a:r>
            <a:r>
              <a:rPr lang="en-US" sz="1600" dirty="0" err="1"/>
              <a:t>si</a:t>
            </a:r>
            <a:r>
              <a:rPr lang="en-US" sz="1600" dirty="0"/>
              <a:t> A2</a:t>
            </a:r>
          </a:p>
          <a:p>
            <a:r>
              <a:rPr lang="en-US" sz="1600" dirty="0"/>
              <a:t>TRASA 3: </a:t>
            </a:r>
            <a:r>
              <a:rPr lang="en-US" sz="1600" dirty="0" err="1"/>
              <a:t>Înregistrarea</a:t>
            </a:r>
            <a:r>
              <a:rPr lang="en-US" sz="1600" dirty="0"/>
              <a:t> </a:t>
            </a:r>
            <a:r>
              <a:rPr lang="en-US" sz="1600" dirty="0" err="1"/>
              <a:t>evoluției</a:t>
            </a:r>
            <a:r>
              <a:rPr lang="en-US" sz="1600" dirty="0"/>
              <a:t> </a:t>
            </a:r>
            <a:r>
              <a:rPr lang="en-US" sz="1600" dirty="0" err="1"/>
              <a:t>ecoului</a:t>
            </a:r>
            <a:r>
              <a:rPr lang="en-US" sz="1600" dirty="0"/>
              <a:t> de fund la </a:t>
            </a:r>
            <a:r>
              <a:rPr lang="en-US" sz="1600" dirty="0" err="1"/>
              <a:t>scanarea</a:t>
            </a:r>
            <a:r>
              <a:rPr lang="en-US" sz="1600" dirty="0"/>
              <a:t> cu </a:t>
            </a:r>
            <a:r>
              <a:rPr lang="en-US" sz="1600" dirty="0" err="1"/>
              <a:t>traductorul</a:t>
            </a:r>
            <a:r>
              <a:rPr lang="en-US" sz="1600" dirty="0"/>
              <a:t> normal S</a:t>
            </a:r>
          </a:p>
          <a:p>
            <a:r>
              <a:rPr lang="en-US" sz="1600" dirty="0"/>
              <a:t>TRASA 4: </a:t>
            </a:r>
            <a:r>
              <a:rPr lang="en-US" sz="1600" dirty="0" err="1"/>
              <a:t>Monitorizarea</a:t>
            </a:r>
            <a:r>
              <a:rPr lang="en-US" sz="1600" dirty="0"/>
              <a:t> </a:t>
            </a:r>
            <a:r>
              <a:rPr lang="en-US" sz="1600" dirty="0" err="1"/>
              <a:t>cuplajului</a:t>
            </a:r>
            <a:r>
              <a:rPr lang="en-US" sz="1600" dirty="0"/>
              <a:t> </a:t>
            </a:r>
            <a:r>
              <a:rPr lang="en-US" sz="1600" dirty="0" err="1"/>
              <a:t>celor</a:t>
            </a:r>
            <a:r>
              <a:rPr lang="en-US" sz="1600" dirty="0"/>
              <a:t> </a:t>
            </a:r>
            <a:r>
              <a:rPr lang="en-US" sz="1600" dirty="0" err="1"/>
              <a:t>trei</a:t>
            </a:r>
            <a:r>
              <a:rPr lang="en-US" sz="1600" dirty="0"/>
              <a:t> </a:t>
            </a:r>
            <a:r>
              <a:rPr lang="en-US" sz="1600" dirty="0" err="1"/>
              <a:t>traductori</a:t>
            </a:r>
            <a:r>
              <a:rPr lang="en-US" sz="1600" dirty="0"/>
              <a:t> </a:t>
            </a:r>
            <a:r>
              <a:rPr lang="en-US" sz="1600" dirty="0" err="1"/>
              <a:t>ultrasonici</a:t>
            </a:r>
            <a:endParaRPr lang="en-US" sz="1600" dirty="0"/>
          </a:p>
          <a:p>
            <a:r>
              <a:rPr lang="en-US" sz="1600" dirty="0"/>
              <a:t>TRASA 5: </a:t>
            </a:r>
            <a:r>
              <a:rPr lang="en-US" sz="1600" dirty="0" err="1"/>
              <a:t>Înregistrarea</a:t>
            </a:r>
            <a:r>
              <a:rPr lang="en-US" sz="1600" dirty="0"/>
              <a:t> </a:t>
            </a:r>
            <a:r>
              <a:rPr lang="en-US" sz="1600" dirty="0" err="1"/>
              <a:t>rezultatelor</a:t>
            </a:r>
            <a:r>
              <a:rPr lang="en-US" sz="1600" dirty="0"/>
              <a:t> </a:t>
            </a:r>
            <a:r>
              <a:rPr lang="en-US" sz="1600" dirty="0" err="1"/>
              <a:t>examinării</a:t>
            </a:r>
            <a:r>
              <a:rPr lang="en-US" sz="1600" dirty="0"/>
              <a:t> cu Eddy Current</a:t>
            </a:r>
          </a:p>
        </p:txBody>
      </p:sp>
      <p:pic>
        <p:nvPicPr>
          <p:cNvPr id="3" name="Picture 2" descr="C:\Users\teodo\Pictures\tc 3.png"/>
          <p:cNvPicPr/>
          <p:nvPr/>
        </p:nvPicPr>
        <p:blipFill>
          <a:blip r:embed="rId2"/>
          <a:srcRect/>
          <a:stretch>
            <a:fillRect/>
          </a:stretch>
        </p:blipFill>
        <p:spPr>
          <a:xfrm>
            <a:off x="981447" y="803511"/>
            <a:ext cx="4537988" cy="1715674"/>
          </a:xfrm>
          <a:prstGeom prst="rect">
            <a:avLst/>
          </a:prstGeom>
          <a:noFill/>
          <a:ln>
            <a:noFill/>
            <a:prstDash/>
          </a:ln>
        </p:spPr>
      </p:pic>
      <p:pic>
        <p:nvPicPr>
          <p:cNvPr id="4" name="Picture 3"/>
          <p:cNvPicPr/>
          <p:nvPr/>
        </p:nvPicPr>
        <p:blipFill>
          <a:blip r:embed="rId3"/>
          <a:srcRect/>
          <a:stretch>
            <a:fillRect/>
          </a:stretch>
        </p:blipFill>
        <p:spPr>
          <a:xfrm>
            <a:off x="5519434" y="803511"/>
            <a:ext cx="2467183" cy="2369882"/>
          </a:xfrm>
          <a:prstGeom prst="rect">
            <a:avLst/>
          </a:prstGeom>
          <a:noFill/>
          <a:ln>
            <a:noFill/>
            <a:prstDash/>
          </a:ln>
        </p:spPr>
      </p:pic>
      <p:pic>
        <p:nvPicPr>
          <p:cNvPr id="5" name="Imagine 1"/>
          <p:cNvPicPr/>
          <p:nvPr/>
        </p:nvPicPr>
        <p:blipFill>
          <a:blip r:embed="rId4"/>
          <a:srcRect/>
          <a:stretch>
            <a:fillRect/>
          </a:stretch>
        </p:blipFill>
        <p:spPr>
          <a:xfrm>
            <a:off x="813816" y="2809457"/>
            <a:ext cx="4916254" cy="2858437"/>
          </a:xfrm>
          <a:prstGeom prst="rect">
            <a:avLst/>
          </a:prstGeom>
          <a:noFill/>
          <a:ln>
            <a:noFill/>
            <a:prstDash/>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6616" y="803511"/>
            <a:ext cx="3540661" cy="274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82405" y="5667894"/>
            <a:ext cx="2906245" cy="369332"/>
          </a:xfrm>
          <a:prstGeom prst="rect">
            <a:avLst/>
          </a:prstGeom>
        </p:spPr>
        <p:txBody>
          <a:bodyPr wrap="none">
            <a:spAutoFit/>
          </a:bodyPr>
          <a:lstStyle/>
          <a:p>
            <a:r>
              <a:rPr lang="en-US" i="1" dirty="0" err="1"/>
              <a:t>Examinare</a:t>
            </a:r>
            <a:r>
              <a:rPr lang="en-US" i="1" dirty="0"/>
              <a:t> US </a:t>
            </a:r>
            <a:r>
              <a:rPr lang="en-US" i="1" dirty="0" err="1"/>
              <a:t>directă</a:t>
            </a:r>
            <a:r>
              <a:rPr lang="en-US" i="1" dirty="0"/>
              <a:t> </a:t>
            </a:r>
            <a:r>
              <a:rPr lang="en-US" i="1" dirty="0" err="1"/>
              <a:t>și</a:t>
            </a:r>
            <a:r>
              <a:rPr lang="en-US" i="1" dirty="0"/>
              <a:t> </a:t>
            </a:r>
            <a:r>
              <a:rPr lang="en-US" i="1" dirty="0" err="1"/>
              <a:t>indirectă</a:t>
            </a:r>
            <a:endParaRPr lang="en-US" i="1" dirty="0"/>
          </a:p>
        </p:txBody>
      </p:sp>
      <p:sp>
        <p:nvSpPr>
          <p:cNvPr id="6" name="Rectangle 5"/>
          <p:cNvSpPr/>
          <p:nvPr/>
        </p:nvSpPr>
        <p:spPr>
          <a:xfrm>
            <a:off x="3545269" y="3244334"/>
            <a:ext cx="295274" cy="369332"/>
          </a:xfrm>
          <a:prstGeom prst="rect">
            <a:avLst/>
          </a:prstGeom>
        </p:spPr>
        <p:txBody>
          <a:bodyPr wrap="none">
            <a:spAutoFit/>
          </a:bodyPr>
          <a:lstStyle/>
          <a:p>
            <a:r>
              <a:rPr lang="ro-RO" dirty="0"/>
              <a:t>S</a:t>
            </a:r>
            <a:endParaRPr lang="pt-BR" dirty="0"/>
          </a:p>
        </p:txBody>
      </p:sp>
      <p:sp>
        <p:nvSpPr>
          <p:cNvPr id="9" name="Rectangle 8"/>
          <p:cNvSpPr/>
          <p:nvPr/>
        </p:nvSpPr>
        <p:spPr>
          <a:xfrm>
            <a:off x="4655867" y="64847"/>
            <a:ext cx="2942409" cy="400110"/>
          </a:xfrm>
          <a:prstGeom prst="rect">
            <a:avLst/>
          </a:prstGeom>
        </p:spPr>
        <p:txBody>
          <a:bodyPr wrap="none">
            <a:spAutoFit/>
          </a:bodyPr>
          <a:lstStyle/>
          <a:p>
            <a:r>
              <a:rPr lang="ro-RO" sz="2000" b="1" dirty="0">
                <a:latin typeface="Calibri" panose="020F0502020204030204" pitchFamily="34" charset="0"/>
                <a:cs typeface="Calibri" panose="020F0502020204030204" pitchFamily="34" charset="0"/>
              </a:rPr>
              <a:t>Scanarea semifabricatelor</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545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4C9DA8-7099-DE97-8E77-27732DDC3EB8}"/>
              </a:ext>
            </a:extLst>
          </p:cNvPr>
          <p:cNvSpPr txBox="1"/>
          <p:nvPr/>
        </p:nvSpPr>
        <p:spPr>
          <a:xfrm>
            <a:off x="859810" y="4068407"/>
            <a:ext cx="10422676" cy="2031325"/>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dirty="0" err="1"/>
              <a:t>Scanarea</a:t>
            </a:r>
            <a:r>
              <a:rPr lang="en-US" dirty="0"/>
              <a:t> cu traductor normal </a:t>
            </a:r>
            <a:r>
              <a:rPr lang="en-US" dirty="0" err="1"/>
              <a:t>este</a:t>
            </a:r>
            <a:r>
              <a:rPr lang="en-US" dirty="0"/>
              <a:t> </a:t>
            </a:r>
            <a:r>
              <a:rPr lang="en-US" dirty="0" err="1"/>
              <a:t>înregistrată</a:t>
            </a:r>
            <a:r>
              <a:rPr lang="en-US" dirty="0"/>
              <a:t> pe Trasa 1</a:t>
            </a:r>
            <a:r>
              <a:rPr lang="ro-RO" dirty="0"/>
              <a:t>;</a:t>
            </a:r>
            <a:r>
              <a:rPr lang="en-US" dirty="0"/>
              <a:t> pe </a:t>
            </a:r>
            <a:r>
              <a:rPr lang="en-US" dirty="0" err="1"/>
              <a:t>verticală</a:t>
            </a:r>
            <a:r>
              <a:rPr lang="en-US" dirty="0"/>
              <a:t> (</a:t>
            </a:r>
            <a:r>
              <a:rPr lang="en-US" dirty="0" err="1"/>
              <a:t>axa</a:t>
            </a:r>
            <a:r>
              <a:rPr lang="en-US" dirty="0"/>
              <a:t> Y) </a:t>
            </a:r>
            <a:r>
              <a:rPr lang="ro-RO" dirty="0"/>
              <a:t>este</a:t>
            </a:r>
            <a:r>
              <a:rPr lang="en-US" dirty="0"/>
              <a:t> </a:t>
            </a:r>
            <a:r>
              <a:rPr lang="en-US" dirty="0" err="1"/>
              <a:t>reprezentată</a:t>
            </a:r>
            <a:r>
              <a:rPr lang="en-US" dirty="0"/>
              <a:t> </a:t>
            </a:r>
            <a:r>
              <a:rPr lang="en-US" dirty="0" err="1"/>
              <a:t>amplitudinea</a:t>
            </a:r>
            <a:r>
              <a:rPr lang="en-US" dirty="0"/>
              <a:t> </a:t>
            </a:r>
            <a:r>
              <a:rPr lang="en-US" dirty="0" err="1"/>
              <a:t>discontinuităților</a:t>
            </a:r>
            <a:r>
              <a:rPr lang="en-US" dirty="0"/>
              <a:t> </a:t>
            </a:r>
            <a:r>
              <a:rPr lang="en-US" dirty="0" err="1"/>
              <a:t>iar</a:t>
            </a:r>
            <a:r>
              <a:rPr lang="en-US" dirty="0"/>
              <a:t> pe </a:t>
            </a:r>
            <a:r>
              <a:rPr lang="en-US" dirty="0" err="1"/>
              <a:t>orizontală</a:t>
            </a:r>
            <a:r>
              <a:rPr lang="en-US" dirty="0"/>
              <a:t> (</a:t>
            </a:r>
            <a:r>
              <a:rPr lang="en-US" dirty="0" err="1"/>
              <a:t>axa</a:t>
            </a:r>
            <a:r>
              <a:rPr lang="en-US" dirty="0"/>
              <a:t> X) </a:t>
            </a:r>
            <a:r>
              <a:rPr lang="en-US" dirty="0" err="1"/>
              <a:t>poziția</a:t>
            </a:r>
            <a:r>
              <a:rPr lang="en-US" dirty="0"/>
              <a:t> </a:t>
            </a:r>
            <a:r>
              <a:rPr lang="en-US" dirty="0" err="1"/>
              <a:t>și</a:t>
            </a:r>
            <a:r>
              <a:rPr lang="en-US" dirty="0"/>
              <a:t> eventual </a:t>
            </a:r>
            <a:r>
              <a:rPr lang="en-US" dirty="0" err="1"/>
              <a:t>lungimea</a:t>
            </a:r>
            <a:r>
              <a:rPr lang="en-US" dirty="0"/>
              <a:t> </a:t>
            </a:r>
            <a:r>
              <a:rPr lang="en-US" dirty="0" err="1"/>
              <a:t>acestora</a:t>
            </a:r>
            <a:r>
              <a:rPr lang="en-US" dirty="0"/>
              <a:t> </a:t>
            </a:r>
            <a:r>
              <a:rPr lang="ro-RO" dirty="0"/>
              <a:t>pe axa</a:t>
            </a:r>
            <a:r>
              <a:rPr lang="en-US" dirty="0"/>
              <a:t> b</a:t>
            </a:r>
            <a:r>
              <a:rPr lang="ro-RO" dirty="0"/>
              <a:t>iletului. </a:t>
            </a:r>
            <a:r>
              <a:rPr lang="en-US" dirty="0"/>
              <a:t> </a:t>
            </a:r>
            <a:r>
              <a:rPr lang="en-US" dirty="0" err="1"/>
              <a:t>Fiecare</a:t>
            </a:r>
            <a:r>
              <a:rPr lang="en-US" dirty="0"/>
              <a:t> </a:t>
            </a:r>
            <a:r>
              <a:rPr lang="en-US" dirty="0" err="1"/>
              <a:t>semnal</a:t>
            </a:r>
            <a:r>
              <a:rPr lang="en-US" dirty="0"/>
              <a:t>   </a:t>
            </a:r>
            <a:r>
              <a:rPr lang="en-US" dirty="0" err="1"/>
              <a:t>apărut</a:t>
            </a:r>
            <a:r>
              <a:rPr lang="en-US" dirty="0"/>
              <a:t> pe </a:t>
            </a:r>
            <a:r>
              <a:rPr lang="en-US" dirty="0" err="1"/>
              <a:t>oscilogramă</a:t>
            </a:r>
            <a:r>
              <a:rPr lang="en-US" dirty="0"/>
              <a:t> </a:t>
            </a:r>
            <a:r>
              <a:rPr lang="en-US" dirty="0" err="1"/>
              <a:t>este</a:t>
            </a:r>
            <a:r>
              <a:rPr lang="en-US" dirty="0"/>
              <a:t> </a:t>
            </a:r>
            <a:r>
              <a:rPr lang="en-US" dirty="0" err="1"/>
              <a:t>verificat</a:t>
            </a:r>
            <a:r>
              <a:rPr lang="en-US" dirty="0"/>
              <a:t> </a:t>
            </a:r>
            <a:r>
              <a:rPr lang="ro-RO" dirty="0"/>
              <a:t>ulterior examinării automate </a:t>
            </a:r>
            <a:r>
              <a:rPr lang="en-US" dirty="0" err="1"/>
              <a:t>prin</a:t>
            </a:r>
            <a:r>
              <a:rPr lang="en-US" dirty="0"/>
              <a:t> </a:t>
            </a:r>
            <a:r>
              <a:rPr lang="en-US" dirty="0" err="1"/>
              <a:t>deplasarea</a:t>
            </a:r>
            <a:r>
              <a:rPr lang="en-US" dirty="0"/>
              <a:t> </a:t>
            </a:r>
            <a:r>
              <a:rPr lang="ro-RO" dirty="0"/>
              <a:t>manuală a </a:t>
            </a:r>
            <a:r>
              <a:rPr lang="en-US" dirty="0" err="1"/>
              <a:t>traductorului</a:t>
            </a:r>
            <a:r>
              <a:rPr lang="en-US" dirty="0"/>
              <a:t> </a:t>
            </a:r>
            <a:r>
              <a:rPr lang="ro-RO" dirty="0"/>
              <a:t>î</a:t>
            </a:r>
            <a:r>
              <a:rPr lang="en-US" dirty="0"/>
              <a:t>n </a:t>
            </a:r>
            <a:r>
              <a:rPr lang="en-US" dirty="0" err="1"/>
              <a:t>dreptul</a:t>
            </a:r>
            <a:r>
              <a:rPr lang="en-US" dirty="0"/>
              <a:t> </a:t>
            </a:r>
            <a:r>
              <a:rPr lang="en-US" dirty="0" err="1"/>
              <a:t>acestuia</a:t>
            </a:r>
            <a:r>
              <a:rPr lang="en-US" dirty="0"/>
              <a:t> </a:t>
            </a:r>
            <a:r>
              <a:rPr lang="en-US" dirty="0" err="1"/>
              <a:t>si</a:t>
            </a:r>
            <a:r>
              <a:rPr lang="en-US" dirty="0"/>
              <a:t> </a:t>
            </a:r>
            <a:r>
              <a:rPr lang="en-US" dirty="0" err="1"/>
              <a:t>înregistrat</a:t>
            </a:r>
            <a:r>
              <a:rPr lang="en-US" dirty="0"/>
              <a:t> </a:t>
            </a:r>
            <a:r>
              <a:rPr lang="en-US" i="1" dirty="0"/>
              <a:t>(print-screen</a:t>
            </a:r>
            <a:r>
              <a:rPr lang="en-US" dirty="0"/>
              <a:t>) </a:t>
            </a:r>
            <a:r>
              <a:rPr lang="ro-RO" dirty="0"/>
              <a:t>î</a:t>
            </a:r>
            <a:r>
              <a:rPr lang="en-US" dirty="0"/>
              <a:t>n </a:t>
            </a:r>
            <a:r>
              <a:rPr lang="en-US" dirty="0" err="1"/>
              <a:t>prezentare</a:t>
            </a:r>
            <a:r>
              <a:rPr lang="en-US" dirty="0"/>
              <a:t> A</a:t>
            </a:r>
            <a:r>
              <a:rPr lang="ro-RO" dirty="0"/>
              <a:t>.</a:t>
            </a:r>
            <a:r>
              <a:rPr lang="en-US" dirty="0"/>
              <a:t> </a:t>
            </a:r>
            <a:r>
              <a:rPr lang="ro-RO" dirty="0"/>
              <a:t>Se verifică</a:t>
            </a:r>
            <a:r>
              <a:rPr lang="en-US" dirty="0"/>
              <a:t> </a:t>
            </a:r>
            <a:r>
              <a:rPr lang="ro-RO" dirty="0"/>
              <a:t>astfel </a:t>
            </a:r>
            <a:r>
              <a:rPr lang="en-US" dirty="0" err="1"/>
              <a:t>existenț</a:t>
            </a:r>
            <a:r>
              <a:rPr lang="ro-RO" dirty="0"/>
              <a:t>a</a:t>
            </a:r>
            <a:r>
              <a:rPr lang="en-US" dirty="0"/>
              <a:t> </a:t>
            </a:r>
            <a:r>
              <a:rPr lang="en-US" dirty="0" err="1"/>
              <a:t>acestuia</a:t>
            </a:r>
            <a:r>
              <a:rPr lang="ro-RO" dirty="0"/>
              <a:t> ca defect real</a:t>
            </a:r>
            <a:r>
              <a:rPr lang="en-US" dirty="0"/>
              <a:t> </a:t>
            </a:r>
            <a:r>
              <a:rPr lang="en-US" dirty="0" err="1"/>
              <a:t>și</a:t>
            </a:r>
            <a:r>
              <a:rPr lang="en-US" dirty="0"/>
              <a:t> </a:t>
            </a:r>
            <a:r>
              <a:rPr lang="en-US" dirty="0" err="1"/>
              <a:t>caracterizarea</a:t>
            </a:r>
            <a:r>
              <a:rPr lang="en-US" dirty="0"/>
              <a:t> ca </a:t>
            </a:r>
            <a:r>
              <a:rPr lang="en-US" dirty="0" err="1"/>
              <a:t>lungime</a:t>
            </a:r>
            <a:r>
              <a:rPr lang="en-US" dirty="0"/>
              <a:t> pe </a:t>
            </a:r>
            <a:r>
              <a:rPr lang="en-US" dirty="0" err="1"/>
              <a:t>axa</a:t>
            </a:r>
            <a:r>
              <a:rPr lang="en-US" dirty="0"/>
              <a:t> X.</a:t>
            </a:r>
            <a:r>
              <a:rPr lang="ro-RO" dirty="0"/>
              <a:t> Pe suprafața pieselor de examinat pot să apară la momentul examinării  corpuri străine sau fenomene fizice care determină apariția unor semnale false de defect. Ne propunem </a:t>
            </a:r>
            <a:r>
              <a:rPr lang="ro-RO" b="1" i="1" dirty="0"/>
              <a:t>decelarea semnalelor false de cele reale prin metode de AI.</a:t>
            </a:r>
            <a:endParaRPr lang="en-US" b="1" i="1" dirty="0"/>
          </a:p>
        </p:txBody>
      </p:sp>
      <p:pic>
        <p:nvPicPr>
          <p:cNvPr id="9" name="Picture 8"/>
          <p:cNvPicPr/>
          <p:nvPr/>
        </p:nvPicPr>
        <p:blipFill>
          <a:blip r:embed="rId2"/>
          <a:stretch>
            <a:fillRect/>
          </a:stretch>
        </p:blipFill>
        <p:spPr>
          <a:xfrm>
            <a:off x="1115588" y="686832"/>
            <a:ext cx="4955560" cy="2887501"/>
          </a:xfrm>
          <a:prstGeom prst="rect">
            <a:avLst/>
          </a:prstGeom>
          <a:noFill/>
          <a:ln>
            <a:noFill/>
            <a:prstDash/>
          </a:ln>
        </p:spPr>
      </p:pic>
      <p:pic>
        <p:nvPicPr>
          <p:cNvPr id="10" name="Picture 9"/>
          <p:cNvPicPr/>
          <p:nvPr/>
        </p:nvPicPr>
        <p:blipFill>
          <a:blip r:embed="rId3"/>
          <a:stretch>
            <a:fillRect/>
          </a:stretch>
        </p:blipFill>
        <p:spPr>
          <a:xfrm>
            <a:off x="6164204" y="686833"/>
            <a:ext cx="4958793" cy="2887500"/>
          </a:xfrm>
          <a:prstGeom prst="rect">
            <a:avLst/>
          </a:prstGeom>
          <a:noFill/>
          <a:ln>
            <a:noFill/>
            <a:prstDash/>
          </a:ln>
        </p:spPr>
      </p:pic>
      <p:sp>
        <p:nvSpPr>
          <p:cNvPr id="7" name="TextBox 6"/>
          <p:cNvSpPr txBox="1"/>
          <p:nvPr/>
        </p:nvSpPr>
        <p:spPr>
          <a:xfrm>
            <a:off x="2668772" y="3574333"/>
            <a:ext cx="7400261" cy="369332"/>
          </a:xfrm>
          <a:prstGeom prst="rect">
            <a:avLst/>
          </a:prstGeom>
          <a:noFill/>
        </p:spPr>
        <p:txBody>
          <a:bodyPr wrap="square" rtlCol="0">
            <a:spAutoFit/>
          </a:bodyPr>
          <a:lstStyle/>
          <a:p>
            <a:r>
              <a:rPr lang="ro-RO" i="1" dirty="0"/>
              <a:t>Semnale de defecte reale                                                                Semnale false</a:t>
            </a:r>
            <a:endParaRPr lang="en-US" i="1" dirty="0"/>
          </a:p>
        </p:txBody>
      </p:sp>
      <p:sp>
        <p:nvSpPr>
          <p:cNvPr id="2" name="TextBox 1">
            <a:extLst>
              <a:ext uri="{FF2B5EF4-FFF2-40B4-BE49-F238E27FC236}">
                <a16:creationId xmlns:a16="http://schemas.microsoft.com/office/drawing/2014/main" id="{C47C35E7-BDE5-D000-E636-81620DF2C98C}"/>
              </a:ext>
            </a:extLst>
          </p:cNvPr>
          <p:cNvSpPr txBox="1"/>
          <p:nvPr/>
        </p:nvSpPr>
        <p:spPr>
          <a:xfrm>
            <a:off x="3537527" y="92364"/>
            <a:ext cx="4830618" cy="400110"/>
          </a:xfrm>
          <a:prstGeom prst="rect">
            <a:avLst/>
          </a:prstGeom>
          <a:noFill/>
        </p:spPr>
        <p:txBody>
          <a:bodyPr wrap="square" rtlCol="0">
            <a:spAutoFit/>
          </a:bodyPr>
          <a:lstStyle/>
          <a:p>
            <a:r>
              <a:rPr lang="ro-RO" sz="2000" b="1" dirty="0">
                <a:latin typeface="Calibri" panose="020F0502020204030204" pitchFamily="34" charset="0"/>
                <a:cs typeface="Calibri" panose="020F0502020204030204" pitchFamily="34" charset="0"/>
              </a:rPr>
              <a:t>                 Obiectivul cercetării</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87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C36CC8-C067-9D34-A702-04266A7A5C1E}"/>
              </a:ext>
            </a:extLst>
          </p:cNvPr>
          <p:cNvSpPr txBox="1"/>
          <p:nvPr/>
        </p:nvSpPr>
        <p:spPr>
          <a:xfrm>
            <a:off x="765543" y="1118353"/>
            <a:ext cx="10802680" cy="3970318"/>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en-US" dirty="0"/>
              <a:t> </a:t>
            </a:r>
            <a:r>
              <a:rPr lang="ro-RO" dirty="0"/>
              <a:t>1. E</a:t>
            </a:r>
            <a:r>
              <a:rPr lang="en-US" dirty="0" err="1"/>
              <a:t>xista</a:t>
            </a:r>
            <a:r>
              <a:rPr lang="en-US" dirty="0"/>
              <a:t> un </a:t>
            </a:r>
            <a:r>
              <a:rPr lang="en-US" dirty="0" err="1"/>
              <a:t>număr</a:t>
            </a:r>
            <a:r>
              <a:rPr lang="en-US" dirty="0"/>
              <a:t> mare de </a:t>
            </a:r>
            <a:r>
              <a:rPr lang="en-US" dirty="0" err="1"/>
              <a:t>modele</a:t>
            </a:r>
            <a:r>
              <a:rPr lang="en-US" dirty="0"/>
              <a:t> multi-</a:t>
            </a:r>
            <a:r>
              <a:rPr lang="en-US" dirty="0" err="1"/>
              <a:t>modale</a:t>
            </a:r>
            <a:r>
              <a:rPr lang="en-US" dirty="0"/>
              <a:t> </a:t>
            </a:r>
            <a:r>
              <a:rPr lang="en-US" b="1" dirty="0"/>
              <a:t>LLM</a:t>
            </a:r>
            <a:r>
              <a:rPr lang="en-US" dirty="0"/>
              <a:t> </a:t>
            </a:r>
            <a:r>
              <a:rPr lang="en-US" i="1" dirty="0"/>
              <a:t>(</a:t>
            </a:r>
            <a:r>
              <a:rPr lang="en-US" b="1" i="1" dirty="0"/>
              <a:t>Large Language Mod</a:t>
            </a:r>
            <a:r>
              <a:rPr lang="en-US" b="1" dirty="0"/>
              <a:t>e</a:t>
            </a:r>
            <a:r>
              <a:rPr lang="ro-RO" b="1" i="1" dirty="0"/>
              <a:t>l</a:t>
            </a:r>
            <a:r>
              <a:rPr lang="ro-RO" b="1" dirty="0"/>
              <a:t>)</a:t>
            </a:r>
            <a:r>
              <a:rPr lang="en-US" b="1" dirty="0"/>
              <a:t> </a:t>
            </a:r>
            <a:r>
              <a:rPr lang="en-US" dirty="0"/>
              <a:t>care </a:t>
            </a:r>
            <a:r>
              <a:rPr lang="en-US" dirty="0" err="1"/>
              <a:t>includ</a:t>
            </a:r>
            <a:r>
              <a:rPr lang="en-US" dirty="0"/>
              <a:t> </a:t>
            </a:r>
            <a:r>
              <a:rPr lang="en-US" dirty="0" err="1"/>
              <a:t>capabilități</a:t>
            </a:r>
            <a:r>
              <a:rPr lang="en-US" dirty="0"/>
              <a:t> </a:t>
            </a:r>
            <a:r>
              <a:rPr lang="en-US" dirty="0" err="1"/>
              <a:t>avansate</a:t>
            </a:r>
            <a:r>
              <a:rPr lang="en-US" dirty="0"/>
              <a:t> de „</a:t>
            </a:r>
            <a:r>
              <a:rPr lang="en-US" i="1" dirty="0"/>
              <a:t>Computer Vision</a:t>
            </a:r>
            <a:r>
              <a:rPr lang="en-US" dirty="0"/>
              <a:t>” </a:t>
            </a:r>
            <a:r>
              <a:rPr lang="en-US" dirty="0" err="1"/>
              <a:t>pentru</a:t>
            </a:r>
            <a:r>
              <a:rPr lang="en-US" dirty="0"/>
              <a:t> a </a:t>
            </a:r>
            <a:r>
              <a:rPr lang="en-US" dirty="0" err="1"/>
              <a:t>recunoaște</a:t>
            </a:r>
            <a:r>
              <a:rPr lang="en-US" dirty="0"/>
              <a:t> </a:t>
            </a:r>
            <a:r>
              <a:rPr lang="en-US" dirty="0" err="1"/>
              <a:t>sau</a:t>
            </a:r>
            <a:r>
              <a:rPr lang="en-US" dirty="0"/>
              <a:t> a genera </a:t>
            </a:r>
            <a:r>
              <a:rPr lang="en-US" dirty="0" err="1"/>
              <a:t>imagini</a:t>
            </a:r>
            <a:r>
              <a:rPr lang="en-US" dirty="0"/>
              <a:t> </a:t>
            </a:r>
            <a:r>
              <a:rPr lang="en-US" dirty="0" err="1"/>
              <a:t>statice</a:t>
            </a:r>
            <a:r>
              <a:rPr lang="en-US" dirty="0"/>
              <a:t> </a:t>
            </a:r>
            <a:r>
              <a:rPr lang="en-US" dirty="0" err="1"/>
              <a:t>si</a:t>
            </a:r>
            <a:r>
              <a:rPr lang="en-US" dirty="0"/>
              <a:t> video </a:t>
            </a:r>
            <a:r>
              <a:rPr lang="en-US" dirty="0" err="1"/>
              <a:t>atât</a:t>
            </a:r>
            <a:r>
              <a:rPr lang="en-US" dirty="0"/>
              <a:t> din </a:t>
            </a:r>
            <a:r>
              <a:rPr lang="en-US" dirty="0" err="1"/>
              <a:t>categorii</a:t>
            </a:r>
            <a:r>
              <a:rPr lang="en-US" dirty="0"/>
              <a:t> </a:t>
            </a:r>
            <a:r>
              <a:rPr lang="en-US" dirty="0" err="1"/>
              <a:t>generale</a:t>
            </a:r>
            <a:r>
              <a:rPr lang="en-US" dirty="0"/>
              <a:t> </a:t>
            </a:r>
            <a:r>
              <a:rPr lang="ro-RO" dirty="0"/>
              <a:t>(ex: r</a:t>
            </a:r>
            <a:r>
              <a:rPr lang="en-US" dirty="0" err="1"/>
              <a:t>ecunoașterea</a:t>
            </a:r>
            <a:r>
              <a:rPr lang="en-US" dirty="0"/>
              <a:t> </a:t>
            </a:r>
            <a:r>
              <a:rPr lang="ro-RO" dirty="0" err="1"/>
              <a:t>c</a:t>
            </a:r>
            <a:r>
              <a:rPr lang="en-US" dirty="0" err="1"/>
              <a:t>aracterelor</a:t>
            </a:r>
            <a:r>
              <a:rPr lang="en-US" dirty="0"/>
              <a:t> (OCR),</a:t>
            </a:r>
            <a:r>
              <a:rPr lang="ro-RO" dirty="0"/>
              <a:t> </a:t>
            </a:r>
            <a:r>
              <a:rPr lang="en-US" dirty="0" err="1"/>
              <a:t>clasificare</a:t>
            </a:r>
            <a:r>
              <a:rPr lang="en-US" dirty="0"/>
              <a:t> </a:t>
            </a:r>
            <a:r>
              <a:rPr lang="en-US" dirty="0" err="1"/>
              <a:t>imagini</a:t>
            </a:r>
            <a:r>
              <a:rPr lang="ro-RO" dirty="0"/>
              <a:t>, etc) </a:t>
            </a:r>
            <a:r>
              <a:rPr lang="en-US" dirty="0"/>
              <a:t>c</a:t>
            </a:r>
            <a:r>
              <a:rPr lang="ro-RO" dirty="0"/>
              <a:t>â</a:t>
            </a:r>
            <a:r>
              <a:rPr lang="en-US" dirty="0"/>
              <a:t>t </a:t>
            </a:r>
            <a:r>
              <a:rPr lang="ro-RO" dirty="0" err="1"/>
              <a:t>ș</a:t>
            </a:r>
            <a:r>
              <a:rPr lang="en-US" dirty="0" err="1"/>
              <a:t>i</a:t>
            </a:r>
            <a:r>
              <a:rPr lang="en-US" dirty="0"/>
              <a:t> din </a:t>
            </a:r>
            <a:r>
              <a:rPr lang="en-US" dirty="0" err="1"/>
              <a:t>categorii</a:t>
            </a:r>
            <a:r>
              <a:rPr lang="en-US" dirty="0"/>
              <a:t> </a:t>
            </a:r>
            <a:r>
              <a:rPr lang="en-US" dirty="0" err="1"/>
              <a:t>specifice</a:t>
            </a:r>
            <a:r>
              <a:rPr lang="en-US" dirty="0"/>
              <a:t> (ex</a:t>
            </a:r>
            <a:r>
              <a:rPr lang="ro-RO" dirty="0"/>
              <a:t>:</a:t>
            </a:r>
            <a:r>
              <a:rPr lang="en-US" dirty="0"/>
              <a:t> </a:t>
            </a:r>
            <a:r>
              <a:rPr lang="en-US" dirty="0" err="1"/>
              <a:t>identificarea</a:t>
            </a:r>
            <a:r>
              <a:rPr lang="en-US" dirty="0"/>
              <a:t> </a:t>
            </a:r>
            <a:r>
              <a:rPr lang="en-US" dirty="0" err="1"/>
              <a:t>tumorilor</a:t>
            </a:r>
            <a:r>
              <a:rPr lang="en-US" dirty="0"/>
              <a:t> </a:t>
            </a:r>
            <a:r>
              <a:rPr lang="en-US" dirty="0" err="1"/>
              <a:t>pe</a:t>
            </a:r>
            <a:r>
              <a:rPr lang="en-US" dirty="0"/>
              <a:t> </a:t>
            </a:r>
            <a:r>
              <a:rPr lang="en-US" dirty="0" err="1"/>
              <a:t>radiografii</a:t>
            </a:r>
            <a:r>
              <a:rPr lang="en-US" dirty="0"/>
              <a:t> </a:t>
            </a:r>
            <a:r>
              <a:rPr lang="en-US" dirty="0" err="1"/>
              <a:t>medicale</a:t>
            </a:r>
            <a:r>
              <a:rPr lang="en-US" dirty="0"/>
              <a:t>, </a:t>
            </a:r>
            <a:r>
              <a:rPr lang="en-US" dirty="0" err="1"/>
              <a:t>detectare</a:t>
            </a:r>
            <a:r>
              <a:rPr lang="en-US" dirty="0"/>
              <a:t> grad </a:t>
            </a:r>
            <a:r>
              <a:rPr lang="en-US" dirty="0" err="1"/>
              <a:t>oboseala</a:t>
            </a:r>
            <a:r>
              <a:rPr lang="en-US" dirty="0"/>
              <a:t> </a:t>
            </a:r>
            <a:r>
              <a:rPr lang="en-US" dirty="0" err="1"/>
              <a:t>șofer</a:t>
            </a:r>
            <a:r>
              <a:rPr lang="en-US" dirty="0"/>
              <a:t>).</a:t>
            </a:r>
            <a:endParaRPr lang="ro-RO" dirty="0"/>
          </a:p>
          <a:p>
            <a:pPr algn="just"/>
            <a:r>
              <a:rPr lang="ro-RO" dirty="0"/>
              <a:t>Acestea </a:t>
            </a:r>
            <a:r>
              <a:rPr lang="ro-RO" b="1" u="sng" dirty="0"/>
              <a:t>nu sunt </a:t>
            </a:r>
            <a:r>
              <a:rPr lang="ro-RO" dirty="0"/>
              <a:t>antrenate pe un set de date specifice inspecției cu ultrasunete. Din acest motiv rezultatele obținute nu au fost relevante. Algoritmul e afectat de fenomenul numit ‚</a:t>
            </a:r>
            <a:r>
              <a:rPr lang="ro-RO" i="1" dirty="0"/>
              <a:t>halucinare</a:t>
            </a:r>
            <a:r>
              <a:rPr lang="ro-RO" dirty="0"/>
              <a:t>’ : răspunsul este generat cu o acuratețe si grad de încredere foarte mic. </a:t>
            </a:r>
          </a:p>
          <a:p>
            <a:pPr algn="just"/>
            <a:r>
              <a:rPr lang="ro-RO" dirty="0"/>
              <a:t>2.  S-a</a:t>
            </a:r>
            <a:r>
              <a:rPr lang="en-US" dirty="0"/>
              <a:t> </a:t>
            </a:r>
            <a:r>
              <a:rPr lang="en-US" dirty="0" err="1"/>
              <a:t>încercat</a:t>
            </a:r>
            <a:r>
              <a:rPr lang="en-US" dirty="0"/>
              <a:t> de </a:t>
            </a:r>
            <a:r>
              <a:rPr lang="en-US" dirty="0" err="1"/>
              <a:t>asemenea</a:t>
            </a:r>
            <a:r>
              <a:rPr lang="en-US" dirty="0"/>
              <a:t> </a:t>
            </a:r>
            <a:r>
              <a:rPr lang="en-US" dirty="0" err="1"/>
              <a:t>furniza</a:t>
            </a:r>
            <a:r>
              <a:rPr lang="ro-RO" dirty="0"/>
              <a:t>rea unui</a:t>
            </a:r>
            <a:r>
              <a:rPr lang="en-US" dirty="0"/>
              <a:t> context </a:t>
            </a:r>
            <a:r>
              <a:rPr lang="en-US" dirty="0" err="1"/>
              <a:t>adițional</a:t>
            </a:r>
            <a:r>
              <a:rPr lang="en-US" dirty="0"/>
              <a:t> </a:t>
            </a:r>
            <a:r>
              <a:rPr lang="en-US" dirty="0" err="1"/>
              <a:t>pentru</a:t>
            </a:r>
            <a:r>
              <a:rPr lang="en-US" dirty="0"/>
              <a:t> a </a:t>
            </a:r>
            <a:r>
              <a:rPr lang="en-US" dirty="0" err="1"/>
              <a:t>augmenta</a:t>
            </a:r>
            <a:r>
              <a:rPr lang="en-US" dirty="0"/>
              <a:t> </a:t>
            </a:r>
            <a:r>
              <a:rPr lang="en-US" dirty="0" err="1"/>
              <a:t>memoria</a:t>
            </a:r>
            <a:r>
              <a:rPr lang="en-US" dirty="0"/>
              <a:t> </a:t>
            </a:r>
            <a:r>
              <a:rPr lang="en-US" dirty="0" err="1"/>
              <a:t>modelului</a:t>
            </a:r>
            <a:r>
              <a:rPr lang="en-US" dirty="0"/>
              <a:t> </a:t>
            </a:r>
            <a:r>
              <a:rPr lang="en-US" dirty="0" err="1"/>
              <a:t>folosind</a:t>
            </a:r>
            <a:r>
              <a:rPr lang="en-US" dirty="0"/>
              <a:t> </a:t>
            </a:r>
            <a:r>
              <a:rPr lang="en-US" dirty="0" err="1"/>
              <a:t>interfața</a:t>
            </a:r>
            <a:r>
              <a:rPr lang="en-US" dirty="0"/>
              <a:t> de tip </a:t>
            </a:r>
            <a:r>
              <a:rPr lang="en-US" b="1" i="1" dirty="0"/>
              <a:t>chat(prompt) </a:t>
            </a:r>
            <a:r>
              <a:rPr lang="en-US" dirty="0"/>
              <a:t>LLM cu </a:t>
            </a:r>
            <a:r>
              <a:rPr lang="en-US" dirty="0" err="1"/>
              <a:t>doua</a:t>
            </a:r>
            <a:r>
              <a:rPr lang="en-US" dirty="0"/>
              <a:t> set-</a:t>
            </a:r>
            <a:r>
              <a:rPr lang="en-US" dirty="0" err="1"/>
              <a:t>uri</a:t>
            </a:r>
            <a:r>
              <a:rPr lang="en-US" dirty="0"/>
              <a:t> de </a:t>
            </a:r>
            <a:r>
              <a:rPr lang="en-US" dirty="0" err="1"/>
              <a:t>imagini</a:t>
            </a:r>
            <a:r>
              <a:rPr lang="en-US" dirty="0"/>
              <a:t> de </a:t>
            </a:r>
            <a:r>
              <a:rPr lang="en-US" dirty="0" err="1"/>
              <a:t>referința</a:t>
            </a:r>
            <a:r>
              <a:rPr lang="en-US" dirty="0"/>
              <a:t>. </a:t>
            </a:r>
            <a:r>
              <a:rPr lang="en-US" dirty="0" err="1"/>
              <a:t>Succesul</a:t>
            </a:r>
            <a:r>
              <a:rPr lang="en-US" dirty="0"/>
              <a:t> a </a:t>
            </a:r>
            <a:r>
              <a:rPr lang="en-US" dirty="0" err="1"/>
              <a:t>fost</a:t>
            </a:r>
            <a:r>
              <a:rPr lang="en-US" dirty="0"/>
              <a:t> </a:t>
            </a:r>
            <a:r>
              <a:rPr lang="en-US" dirty="0" err="1"/>
              <a:t>foarte</a:t>
            </a:r>
            <a:r>
              <a:rPr lang="en-US" dirty="0"/>
              <a:t> </a:t>
            </a:r>
            <a:r>
              <a:rPr lang="en-US" dirty="0" err="1"/>
              <a:t>limitat</a:t>
            </a:r>
            <a:r>
              <a:rPr lang="en-US" dirty="0"/>
              <a:t> din </a:t>
            </a:r>
            <a:r>
              <a:rPr lang="en-US" dirty="0" err="1"/>
              <a:t>cauza</a:t>
            </a:r>
            <a:r>
              <a:rPr lang="en-US" dirty="0"/>
              <a:t> </a:t>
            </a:r>
            <a:r>
              <a:rPr lang="en-US" dirty="0" err="1"/>
              <a:t>limitărilor</a:t>
            </a:r>
            <a:r>
              <a:rPr lang="en-US" dirty="0"/>
              <a:t> de </a:t>
            </a:r>
            <a:r>
              <a:rPr lang="en-US" dirty="0" err="1"/>
              <a:t>arhitectură</a:t>
            </a:r>
            <a:r>
              <a:rPr lang="en-US" dirty="0"/>
              <a:t> :</a:t>
            </a:r>
          </a:p>
          <a:p>
            <a:pPr algn="just"/>
            <a:r>
              <a:rPr lang="en-US" dirty="0"/>
              <a:t>•	‚</a:t>
            </a:r>
            <a:r>
              <a:rPr lang="en-US" i="1" u="sng" dirty="0" err="1"/>
              <a:t>memoria</a:t>
            </a:r>
            <a:r>
              <a:rPr lang="en-US" i="1" u="sng" dirty="0"/>
              <a:t> </a:t>
            </a:r>
            <a:r>
              <a:rPr lang="en-US" i="1" u="sng" dirty="0" err="1"/>
              <a:t>temporară</a:t>
            </a:r>
            <a:r>
              <a:rPr lang="en-US" dirty="0"/>
              <a:t>’ a </a:t>
            </a:r>
            <a:r>
              <a:rPr lang="en-US" dirty="0" err="1"/>
              <a:t>unui</a:t>
            </a:r>
            <a:r>
              <a:rPr lang="en-US" dirty="0"/>
              <a:t> model LLM </a:t>
            </a:r>
            <a:r>
              <a:rPr lang="en-US" dirty="0" err="1"/>
              <a:t>permite</a:t>
            </a:r>
            <a:r>
              <a:rPr lang="en-US" dirty="0"/>
              <a:t> </a:t>
            </a:r>
            <a:r>
              <a:rPr lang="en-US" dirty="0" err="1"/>
              <a:t>încărcarea</a:t>
            </a:r>
            <a:r>
              <a:rPr lang="en-US" dirty="0"/>
              <a:t> </a:t>
            </a:r>
            <a:r>
              <a:rPr lang="en-US" dirty="0" err="1"/>
              <a:t>unui</a:t>
            </a:r>
            <a:r>
              <a:rPr lang="en-US" dirty="0"/>
              <a:t> </a:t>
            </a:r>
            <a:r>
              <a:rPr lang="en-US" dirty="0" err="1"/>
              <a:t>număr</a:t>
            </a:r>
            <a:r>
              <a:rPr lang="en-US" dirty="0"/>
              <a:t> mic de </a:t>
            </a:r>
            <a:r>
              <a:rPr lang="en-US" dirty="0" err="1"/>
              <a:t>imagini</a:t>
            </a:r>
            <a:r>
              <a:rPr lang="en-US" dirty="0"/>
              <a:t> (20-30)  </a:t>
            </a:r>
            <a:r>
              <a:rPr lang="en-US" dirty="0" err="1"/>
              <a:t>ceea</a:t>
            </a:r>
            <a:r>
              <a:rPr lang="en-US" dirty="0"/>
              <a:t> </a:t>
            </a:r>
            <a:r>
              <a:rPr lang="en-US" dirty="0" err="1"/>
              <a:t>ce</a:t>
            </a:r>
            <a:r>
              <a:rPr lang="en-US" dirty="0"/>
              <a:t> nu </a:t>
            </a:r>
            <a:r>
              <a:rPr lang="en-US" dirty="0" err="1"/>
              <a:t>oferă</a:t>
            </a:r>
            <a:r>
              <a:rPr lang="en-US" dirty="0"/>
              <a:t> </a:t>
            </a:r>
            <a:r>
              <a:rPr lang="en-US" dirty="0" err="1"/>
              <a:t>suficiente</a:t>
            </a:r>
            <a:r>
              <a:rPr lang="en-US" dirty="0"/>
              <a:t> date de </a:t>
            </a:r>
            <a:r>
              <a:rPr lang="en-US" dirty="0" err="1"/>
              <a:t>antrenare</a:t>
            </a:r>
            <a:r>
              <a:rPr lang="en-US" dirty="0"/>
              <a:t> </a:t>
            </a:r>
            <a:r>
              <a:rPr lang="en-US" dirty="0" err="1"/>
              <a:t>pentru</a:t>
            </a:r>
            <a:r>
              <a:rPr lang="en-US" dirty="0"/>
              <a:t> a </a:t>
            </a:r>
            <a:r>
              <a:rPr lang="en-US" dirty="0" err="1"/>
              <a:t>obține</a:t>
            </a:r>
            <a:r>
              <a:rPr lang="en-US" dirty="0"/>
              <a:t> o </a:t>
            </a:r>
            <a:r>
              <a:rPr lang="en-US" dirty="0" err="1"/>
              <a:t>acuratețe</a:t>
            </a:r>
            <a:r>
              <a:rPr lang="en-US" dirty="0"/>
              <a:t> mare</a:t>
            </a:r>
            <a:r>
              <a:rPr lang="ro-RO" dirty="0"/>
              <a:t>,</a:t>
            </a:r>
            <a:endParaRPr lang="en-US" dirty="0"/>
          </a:p>
          <a:p>
            <a:pPr algn="just"/>
            <a:r>
              <a:rPr lang="en-US" dirty="0"/>
              <a:t>•	</a:t>
            </a:r>
            <a:r>
              <a:rPr lang="ro-RO" i="1" u="sng" dirty="0" err="1"/>
              <a:t>a</a:t>
            </a:r>
            <a:r>
              <a:rPr lang="en-US" i="1" u="sng" dirty="0" err="1"/>
              <a:t>lgoritm</a:t>
            </a:r>
            <a:r>
              <a:rPr lang="ro-RO" i="1" u="sng" dirty="0"/>
              <a:t>ul</a:t>
            </a:r>
            <a:r>
              <a:rPr lang="en-US" i="1" u="sng" dirty="0"/>
              <a:t> de </a:t>
            </a:r>
            <a:r>
              <a:rPr lang="en-US" i="1" u="sng" dirty="0" err="1"/>
              <a:t>învățare</a:t>
            </a:r>
            <a:r>
              <a:rPr lang="en-US" i="1" u="sng" dirty="0"/>
              <a:t> </a:t>
            </a:r>
            <a:r>
              <a:rPr lang="en-US" dirty="0" err="1"/>
              <a:t>folosit</a:t>
            </a:r>
            <a:r>
              <a:rPr lang="en-US" dirty="0"/>
              <a:t> de </a:t>
            </a:r>
            <a:r>
              <a:rPr lang="en-US" dirty="0" err="1"/>
              <a:t>modelul</a:t>
            </a:r>
            <a:r>
              <a:rPr lang="en-US" dirty="0"/>
              <a:t> LLM </a:t>
            </a:r>
            <a:r>
              <a:rPr lang="en-US" dirty="0" err="1"/>
              <a:t>este</a:t>
            </a:r>
            <a:r>
              <a:rPr lang="en-US" dirty="0"/>
              <a:t> generalist </a:t>
            </a:r>
            <a:r>
              <a:rPr lang="en-US" dirty="0" err="1"/>
              <a:t>si</a:t>
            </a:r>
            <a:r>
              <a:rPr lang="en-US" dirty="0"/>
              <a:t> nu </a:t>
            </a:r>
            <a:r>
              <a:rPr lang="en-US" dirty="0" err="1"/>
              <a:t>po</a:t>
            </a:r>
            <a:r>
              <a:rPr lang="ro-RO" dirty="0"/>
              <a:t>a</a:t>
            </a:r>
            <a:r>
              <a:rPr lang="en-US" dirty="0"/>
              <a:t>t</a:t>
            </a:r>
            <a:r>
              <a:rPr lang="ro-RO" dirty="0"/>
              <a:t>e</a:t>
            </a:r>
            <a:r>
              <a:rPr lang="en-US" dirty="0"/>
              <a:t> fi </a:t>
            </a:r>
            <a:r>
              <a:rPr lang="en-US" dirty="0" err="1"/>
              <a:t>modifica</a:t>
            </a:r>
            <a:r>
              <a:rPr lang="ro-RO" dirty="0"/>
              <a:t>t de</a:t>
            </a:r>
            <a:r>
              <a:rPr lang="en-US" dirty="0"/>
              <a:t> </a:t>
            </a:r>
            <a:r>
              <a:rPr lang="en-US" dirty="0" err="1"/>
              <a:t>parametrii</a:t>
            </a:r>
            <a:r>
              <a:rPr lang="en-US" dirty="0"/>
              <a:t> </a:t>
            </a:r>
            <a:r>
              <a:rPr lang="en-US" dirty="0" err="1"/>
              <a:t>modelului</a:t>
            </a:r>
            <a:r>
              <a:rPr lang="ro-RO" dirty="0"/>
              <a:t>.</a:t>
            </a:r>
            <a:endParaRPr lang="en-US" dirty="0"/>
          </a:p>
          <a:p>
            <a:pPr algn="just"/>
            <a:endParaRPr lang="en-US" dirty="0"/>
          </a:p>
        </p:txBody>
      </p:sp>
      <p:sp>
        <p:nvSpPr>
          <p:cNvPr id="3" name="Rectangle 2"/>
          <p:cNvSpPr/>
          <p:nvPr/>
        </p:nvSpPr>
        <p:spPr>
          <a:xfrm>
            <a:off x="4434410" y="139627"/>
            <a:ext cx="2143600" cy="400110"/>
          </a:xfrm>
          <a:prstGeom prst="rect">
            <a:avLst/>
          </a:prstGeom>
        </p:spPr>
        <p:txBody>
          <a:bodyPr wrap="none">
            <a:spAutoFit/>
          </a:bodyPr>
          <a:lstStyle/>
          <a:p>
            <a:r>
              <a:rPr lang="ro-RO" sz="2000" b="1" dirty="0">
                <a:latin typeface="Calibri" panose="020F0502020204030204" pitchFamily="34" charset="0"/>
                <a:cs typeface="Calibri" panose="020F0502020204030204" pitchFamily="34" charset="0"/>
              </a:rPr>
              <a:t>    Abordări inițiale</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0726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2684" y="998349"/>
            <a:ext cx="10399725" cy="566308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dirty="0">
                <a:solidFill>
                  <a:prstClr val="black"/>
                </a:solidFill>
              </a:rPr>
              <a:t>3. S-a </a:t>
            </a:r>
            <a:r>
              <a:rPr lang="en-US" dirty="0" err="1">
                <a:solidFill>
                  <a:prstClr val="black"/>
                </a:solidFill>
              </a:rPr>
              <a:t>decis</a:t>
            </a:r>
            <a:r>
              <a:rPr lang="en-US" dirty="0">
                <a:solidFill>
                  <a:prstClr val="black"/>
                </a:solidFill>
              </a:rPr>
              <a:t> </a:t>
            </a:r>
            <a:r>
              <a:rPr lang="en-US" dirty="0" err="1">
                <a:solidFill>
                  <a:prstClr val="black"/>
                </a:solidFill>
              </a:rPr>
              <a:t>să</a:t>
            </a:r>
            <a:r>
              <a:rPr lang="en-US" dirty="0">
                <a:solidFill>
                  <a:prstClr val="black"/>
                </a:solidFill>
              </a:rPr>
              <a:t> </a:t>
            </a:r>
            <a:r>
              <a:rPr lang="en-US" dirty="0" err="1">
                <a:solidFill>
                  <a:prstClr val="black"/>
                </a:solidFill>
              </a:rPr>
              <a:t>dezvoltăm</a:t>
            </a:r>
            <a:r>
              <a:rPr lang="en-US" dirty="0">
                <a:solidFill>
                  <a:prstClr val="black"/>
                </a:solidFill>
              </a:rPr>
              <a:t> de la zero o </a:t>
            </a:r>
            <a:r>
              <a:rPr lang="en-US" dirty="0" err="1">
                <a:solidFill>
                  <a:prstClr val="black"/>
                </a:solidFill>
              </a:rPr>
              <a:t>aplicație</a:t>
            </a:r>
            <a:r>
              <a:rPr lang="en-US" dirty="0">
                <a:solidFill>
                  <a:prstClr val="black"/>
                </a:solidFill>
              </a:rPr>
              <a:t> </a:t>
            </a:r>
            <a:r>
              <a:rPr lang="en-US" dirty="0" err="1">
                <a:solidFill>
                  <a:prstClr val="black"/>
                </a:solidFill>
              </a:rPr>
              <a:t>bazată</a:t>
            </a:r>
            <a:r>
              <a:rPr lang="en-US" dirty="0">
                <a:solidFill>
                  <a:prstClr val="black"/>
                </a:solidFill>
              </a:rPr>
              <a:t> </a:t>
            </a:r>
            <a:r>
              <a:rPr lang="ro-RO" dirty="0">
                <a:solidFill>
                  <a:prstClr val="black"/>
                </a:solidFill>
              </a:rPr>
              <a:t>p</a:t>
            </a:r>
            <a:r>
              <a:rPr lang="en-US" dirty="0">
                <a:solidFill>
                  <a:prstClr val="black"/>
                </a:solidFill>
              </a:rPr>
              <a:t>e </a:t>
            </a:r>
            <a:r>
              <a:rPr lang="en-US" b="1" i="1" dirty="0" err="1">
                <a:solidFill>
                  <a:prstClr val="black"/>
                </a:solidFill>
              </a:rPr>
              <a:t>Rețele</a:t>
            </a:r>
            <a:r>
              <a:rPr lang="en-US" b="1" i="1" dirty="0">
                <a:solidFill>
                  <a:prstClr val="black"/>
                </a:solidFill>
              </a:rPr>
              <a:t> </a:t>
            </a:r>
            <a:r>
              <a:rPr lang="en-US" b="1" i="1" dirty="0" err="1">
                <a:solidFill>
                  <a:prstClr val="black"/>
                </a:solidFill>
              </a:rPr>
              <a:t>Neuronale</a:t>
            </a:r>
            <a:r>
              <a:rPr lang="en-US" b="1" i="1" dirty="0">
                <a:solidFill>
                  <a:prstClr val="black"/>
                </a:solidFill>
              </a:rPr>
              <a:t> </a:t>
            </a:r>
            <a:r>
              <a:rPr lang="en-US" b="1" i="1" dirty="0" err="1">
                <a:solidFill>
                  <a:prstClr val="black"/>
                </a:solidFill>
              </a:rPr>
              <a:t>Artificiale</a:t>
            </a:r>
            <a:r>
              <a:rPr lang="ro-RO" b="1" i="1" dirty="0">
                <a:solidFill>
                  <a:prstClr val="black"/>
                </a:solidFill>
              </a:rPr>
              <a:t> </a:t>
            </a:r>
            <a:r>
              <a:rPr lang="en-US" b="1" dirty="0">
                <a:solidFill>
                  <a:prstClr val="black"/>
                </a:solidFill>
              </a:rPr>
              <a:t>(</a:t>
            </a:r>
            <a:r>
              <a:rPr lang="en-US" b="1" i="1" dirty="0">
                <a:solidFill>
                  <a:prstClr val="black"/>
                </a:solidFill>
              </a:rPr>
              <a:t>RNN</a:t>
            </a:r>
            <a:r>
              <a:rPr lang="en-US" i="1" dirty="0">
                <a:solidFill>
                  <a:prstClr val="black"/>
                </a:solidFill>
              </a:rPr>
              <a:t>).</a:t>
            </a:r>
            <a:r>
              <a:rPr lang="ro-RO" i="1" dirty="0">
                <a:solidFill>
                  <a:prstClr val="black"/>
                </a:solidFill>
              </a:rPr>
              <a:t> </a:t>
            </a:r>
            <a:r>
              <a:rPr lang="ro-RO" dirty="0">
                <a:solidFill>
                  <a:prstClr val="black"/>
                </a:solidFill>
              </a:rPr>
              <a:t>Aceste </a:t>
            </a:r>
            <a:r>
              <a:rPr lang="en-US" dirty="0">
                <a:solidFill>
                  <a:prstClr val="black"/>
                </a:solidFill>
              </a:rPr>
              <a:t>RNN </a:t>
            </a:r>
            <a:r>
              <a:rPr lang="en-US" dirty="0" err="1">
                <a:solidFill>
                  <a:prstClr val="black"/>
                </a:solidFill>
              </a:rPr>
              <a:t>sunt</a:t>
            </a:r>
            <a:r>
              <a:rPr lang="en-US" dirty="0">
                <a:solidFill>
                  <a:prstClr val="black"/>
                </a:solidFill>
              </a:rPr>
              <a:t> </a:t>
            </a:r>
            <a:r>
              <a:rPr lang="en-US" dirty="0" err="1">
                <a:solidFill>
                  <a:prstClr val="black"/>
                </a:solidFill>
              </a:rPr>
              <a:t>inspirate</a:t>
            </a:r>
            <a:r>
              <a:rPr lang="en-US" dirty="0">
                <a:solidFill>
                  <a:prstClr val="black"/>
                </a:solidFill>
              </a:rPr>
              <a:t> din </a:t>
            </a:r>
            <a:r>
              <a:rPr lang="en-US" dirty="0" err="1">
                <a:solidFill>
                  <a:prstClr val="black"/>
                </a:solidFill>
              </a:rPr>
              <a:t>structura</a:t>
            </a:r>
            <a:r>
              <a:rPr lang="en-US" dirty="0">
                <a:solidFill>
                  <a:prstClr val="black"/>
                </a:solidFill>
              </a:rPr>
              <a:t> </a:t>
            </a:r>
            <a:r>
              <a:rPr lang="en-US" dirty="0" err="1">
                <a:solidFill>
                  <a:prstClr val="black"/>
                </a:solidFill>
              </a:rPr>
              <a:t>creierului</a:t>
            </a:r>
            <a:r>
              <a:rPr lang="en-US" dirty="0">
                <a:solidFill>
                  <a:prstClr val="black"/>
                </a:solidFill>
              </a:rPr>
              <a:t> </a:t>
            </a:r>
            <a:r>
              <a:rPr lang="en-US" dirty="0" err="1">
                <a:solidFill>
                  <a:prstClr val="black"/>
                </a:solidFill>
              </a:rPr>
              <a:t>uman</a:t>
            </a:r>
            <a:r>
              <a:rPr lang="en-US" dirty="0">
                <a:solidFill>
                  <a:prstClr val="black"/>
                </a:solidFill>
              </a:rPr>
              <a:t> cu </a:t>
            </a:r>
            <a:r>
              <a:rPr lang="en-US" dirty="0" err="1">
                <a:solidFill>
                  <a:prstClr val="black"/>
                </a:solidFill>
              </a:rPr>
              <a:t>noduri</a:t>
            </a:r>
            <a:r>
              <a:rPr lang="en-US" dirty="0">
                <a:solidFill>
                  <a:prstClr val="black"/>
                </a:solidFill>
              </a:rPr>
              <a:t> </a:t>
            </a:r>
            <a:r>
              <a:rPr lang="en-US" dirty="0" err="1">
                <a:solidFill>
                  <a:prstClr val="black"/>
                </a:solidFill>
              </a:rPr>
              <a:t>si</a:t>
            </a:r>
            <a:r>
              <a:rPr lang="en-US" dirty="0">
                <a:solidFill>
                  <a:prstClr val="black"/>
                </a:solidFill>
              </a:rPr>
              <a:t> </a:t>
            </a:r>
            <a:r>
              <a:rPr lang="en-US" dirty="0" err="1">
                <a:solidFill>
                  <a:prstClr val="black"/>
                </a:solidFill>
              </a:rPr>
              <a:t>rețele</a:t>
            </a:r>
            <a:r>
              <a:rPr lang="en-US" dirty="0">
                <a:solidFill>
                  <a:prstClr val="black"/>
                </a:solidFill>
              </a:rPr>
              <a:t> de </a:t>
            </a:r>
            <a:r>
              <a:rPr lang="en-US" dirty="0" err="1">
                <a:solidFill>
                  <a:prstClr val="black"/>
                </a:solidFill>
              </a:rPr>
              <a:t>neuroni</a:t>
            </a:r>
            <a:r>
              <a:rPr lang="en-US" dirty="0">
                <a:solidFill>
                  <a:prstClr val="black"/>
                </a:solidFill>
              </a:rPr>
              <a:t> </a:t>
            </a:r>
            <a:r>
              <a:rPr lang="en-US" dirty="0" err="1">
                <a:solidFill>
                  <a:prstClr val="black"/>
                </a:solidFill>
              </a:rPr>
              <a:t>interconectate</a:t>
            </a:r>
            <a:r>
              <a:rPr lang="en-US" dirty="0">
                <a:solidFill>
                  <a:prstClr val="black"/>
                </a:solidFill>
              </a:rPr>
              <a:t> in </a:t>
            </a:r>
            <a:r>
              <a:rPr lang="en-US" dirty="0" err="1">
                <a:solidFill>
                  <a:prstClr val="black"/>
                </a:solidFill>
              </a:rPr>
              <a:t>diferite</a:t>
            </a:r>
            <a:r>
              <a:rPr lang="en-US" dirty="0">
                <a:solidFill>
                  <a:prstClr val="black"/>
                </a:solidFill>
              </a:rPr>
              <a:t> </a:t>
            </a:r>
            <a:r>
              <a:rPr lang="en-US" dirty="0" err="1">
                <a:solidFill>
                  <a:prstClr val="black"/>
                </a:solidFill>
              </a:rPr>
              <a:t>straturi</a:t>
            </a:r>
            <a:r>
              <a:rPr lang="en-US" dirty="0">
                <a:solidFill>
                  <a:prstClr val="black"/>
                </a:solidFill>
              </a:rPr>
              <a:t>:</a:t>
            </a:r>
          </a:p>
          <a:p>
            <a:r>
              <a:rPr lang="en-US" dirty="0">
                <a:solidFill>
                  <a:prstClr val="black"/>
                </a:solidFill>
              </a:rPr>
              <a:t>•	</a:t>
            </a:r>
            <a:r>
              <a:rPr lang="en-US" b="1" i="1" dirty="0">
                <a:solidFill>
                  <a:prstClr val="black"/>
                </a:solidFill>
              </a:rPr>
              <a:t>Strat de </a:t>
            </a:r>
            <a:r>
              <a:rPr lang="en-US" b="1" i="1" dirty="0" err="1">
                <a:solidFill>
                  <a:prstClr val="black"/>
                </a:solidFill>
              </a:rPr>
              <a:t>Intrare</a:t>
            </a:r>
            <a:r>
              <a:rPr lang="ro-RO" b="1" i="1" dirty="0">
                <a:solidFill>
                  <a:prstClr val="black"/>
                </a:solidFill>
              </a:rPr>
              <a:t> </a:t>
            </a:r>
            <a:r>
              <a:rPr lang="en-US" dirty="0">
                <a:solidFill>
                  <a:prstClr val="black"/>
                </a:solidFill>
              </a:rPr>
              <a:t>(date de </a:t>
            </a:r>
            <a:r>
              <a:rPr lang="en-US" dirty="0" err="1">
                <a:solidFill>
                  <a:prstClr val="black"/>
                </a:solidFill>
              </a:rPr>
              <a:t>intrare</a:t>
            </a:r>
            <a:r>
              <a:rPr lang="en-US" dirty="0">
                <a:solidFill>
                  <a:prstClr val="black"/>
                </a:solidFill>
              </a:rPr>
              <a:t>) : </a:t>
            </a:r>
            <a:r>
              <a:rPr lang="en-US" dirty="0" err="1">
                <a:solidFill>
                  <a:prstClr val="black"/>
                </a:solidFill>
              </a:rPr>
              <a:t>primește</a:t>
            </a:r>
            <a:r>
              <a:rPr lang="en-US" dirty="0">
                <a:solidFill>
                  <a:prstClr val="black"/>
                </a:solidFill>
              </a:rPr>
              <a:t> </a:t>
            </a:r>
            <a:r>
              <a:rPr lang="en-US" dirty="0" err="1">
                <a:solidFill>
                  <a:prstClr val="black"/>
                </a:solidFill>
              </a:rPr>
              <a:t>datele</a:t>
            </a:r>
            <a:r>
              <a:rPr lang="en-US" dirty="0">
                <a:solidFill>
                  <a:prstClr val="black"/>
                </a:solidFill>
              </a:rPr>
              <a:t> </a:t>
            </a:r>
            <a:r>
              <a:rPr lang="en-US" dirty="0" err="1">
                <a:solidFill>
                  <a:prstClr val="black"/>
                </a:solidFill>
              </a:rPr>
              <a:t>inițiale</a:t>
            </a:r>
            <a:r>
              <a:rPr lang="en-US" dirty="0">
                <a:solidFill>
                  <a:prstClr val="black"/>
                </a:solidFill>
              </a:rPr>
              <a:t> (</a:t>
            </a:r>
            <a:r>
              <a:rPr lang="ro-RO" dirty="0">
                <a:solidFill>
                  <a:prstClr val="black"/>
                </a:solidFill>
              </a:rPr>
              <a:t>î</a:t>
            </a:r>
            <a:r>
              <a:rPr lang="en-US" dirty="0">
                <a:solidFill>
                  <a:prstClr val="black"/>
                </a:solidFill>
              </a:rPr>
              <a:t>n </a:t>
            </a:r>
            <a:r>
              <a:rPr lang="en-US" dirty="0" err="1">
                <a:solidFill>
                  <a:prstClr val="black"/>
                </a:solidFill>
              </a:rPr>
              <a:t>cazul</a:t>
            </a:r>
            <a:r>
              <a:rPr lang="en-US" dirty="0">
                <a:solidFill>
                  <a:prstClr val="black"/>
                </a:solidFill>
              </a:rPr>
              <a:t> </a:t>
            </a:r>
            <a:r>
              <a:rPr lang="en-US" dirty="0" err="1">
                <a:solidFill>
                  <a:prstClr val="black"/>
                </a:solidFill>
              </a:rPr>
              <a:t>nostru</a:t>
            </a:r>
            <a:r>
              <a:rPr lang="en-US" dirty="0">
                <a:solidFill>
                  <a:prstClr val="black"/>
                </a:solidFill>
              </a:rPr>
              <a:t>, </a:t>
            </a:r>
            <a:r>
              <a:rPr lang="en-US" dirty="0" err="1">
                <a:solidFill>
                  <a:prstClr val="black"/>
                </a:solidFill>
              </a:rPr>
              <a:t>valorile</a:t>
            </a:r>
            <a:r>
              <a:rPr lang="en-US" dirty="0">
                <a:solidFill>
                  <a:prstClr val="black"/>
                </a:solidFill>
              </a:rPr>
              <a:t> </a:t>
            </a:r>
            <a:r>
              <a:rPr lang="en-US" dirty="0" err="1">
                <a:solidFill>
                  <a:prstClr val="black"/>
                </a:solidFill>
              </a:rPr>
              <a:t>pixelilor</a:t>
            </a:r>
            <a:r>
              <a:rPr lang="en-US" dirty="0">
                <a:solidFill>
                  <a:prstClr val="black"/>
                </a:solidFill>
              </a:rPr>
              <a:t> din imagine).</a:t>
            </a:r>
          </a:p>
          <a:p>
            <a:r>
              <a:rPr lang="en-US" dirty="0">
                <a:solidFill>
                  <a:prstClr val="black"/>
                </a:solidFill>
              </a:rPr>
              <a:t>•	</a:t>
            </a:r>
            <a:r>
              <a:rPr lang="en-US" b="1" i="1" dirty="0" err="1">
                <a:solidFill>
                  <a:prstClr val="black"/>
                </a:solidFill>
              </a:rPr>
              <a:t>Straturi</a:t>
            </a:r>
            <a:r>
              <a:rPr lang="en-US" b="1" i="1" dirty="0">
                <a:solidFill>
                  <a:prstClr val="black"/>
                </a:solidFill>
              </a:rPr>
              <a:t> </a:t>
            </a:r>
            <a:r>
              <a:rPr lang="en-US" b="1" i="1" dirty="0" err="1">
                <a:solidFill>
                  <a:prstClr val="black"/>
                </a:solidFill>
              </a:rPr>
              <a:t>Intermediare</a:t>
            </a:r>
            <a:r>
              <a:rPr lang="en-US" b="1" i="1" dirty="0">
                <a:solidFill>
                  <a:prstClr val="black"/>
                </a:solidFill>
              </a:rPr>
              <a:t> </a:t>
            </a:r>
            <a:r>
              <a:rPr lang="en-US" dirty="0">
                <a:solidFill>
                  <a:prstClr val="black"/>
                </a:solidFill>
              </a:rPr>
              <a:t>(</a:t>
            </a:r>
            <a:r>
              <a:rPr lang="en-US" dirty="0" err="1">
                <a:solidFill>
                  <a:prstClr val="black"/>
                </a:solidFill>
              </a:rPr>
              <a:t>ascunse</a:t>
            </a:r>
            <a:r>
              <a:rPr lang="en-US" dirty="0">
                <a:solidFill>
                  <a:prstClr val="black"/>
                </a:solidFill>
              </a:rPr>
              <a:t>): </a:t>
            </a:r>
            <a:r>
              <a:rPr lang="en-US" dirty="0" err="1">
                <a:solidFill>
                  <a:prstClr val="black"/>
                </a:solidFill>
              </a:rPr>
              <a:t>neuronii</a:t>
            </a:r>
            <a:r>
              <a:rPr lang="en-US" dirty="0">
                <a:solidFill>
                  <a:prstClr val="black"/>
                </a:solidFill>
              </a:rPr>
              <a:t> din </a:t>
            </a:r>
            <a:r>
              <a:rPr lang="en-US" dirty="0" err="1">
                <a:solidFill>
                  <a:prstClr val="black"/>
                </a:solidFill>
              </a:rPr>
              <a:t>aceste</a:t>
            </a:r>
            <a:r>
              <a:rPr lang="en-US" dirty="0">
                <a:solidFill>
                  <a:prstClr val="black"/>
                </a:solidFill>
              </a:rPr>
              <a:t> </a:t>
            </a:r>
            <a:r>
              <a:rPr lang="en-US" dirty="0" err="1">
                <a:solidFill>
                  <a:prstClr val="black"/>
                </a:solidFill>
              </a:rPr>
              <a:t>straturi</a:t>
            </a:r>
            <a:r>
              <a:rPr lang="en-US" dirty="0">
                <a:solidFill>
                  <a:prstClr val="black"/>
                </a:solidFill>
              </a:rPr>
              <a:t> </a:t>
            </a:r>
            <a:r>
              <a:rPr lang="en-US" dirty="0" err="1">
                <a:solidFill>
                  <a:prstClr val="black"/>
                </a:solidFill>
              </a:rPr>
              <a:t>procesează</a:t>
            </a:r>
            <a:r>
              <a:rPr lang="en-US" dirty="0">
                <a:solidFill>
                  <a:prstClr val="black"/>
                </a:solidFill>
              </a:rPr>
              <a:t> </a:t>
            </a:r>
            <a:r>
              <a:rPr lang="en-US" dirty="0" err="1">
                <a:solidFill>
                  <a:prstClr val="black"/>
                </a:solidFill>
              </a:rPr>
              <a:t>imaginea</a:t>
            </a:r>
            <a:r>
              <a:rPr lang="en-US" dirty="0">
                <a:solidFill>
                  <a:prstClr val="black"/>
                </a:solidFill>
              </a:rPr>
              <a:t> din </a:t>
            </a:r>
            <a:r>
              <a:rPr lang="en-US" dirty="0" err="1">
                <a:solidFill>
                  <a:prstClr val="black"/>
                </a:solidFill>
              </a:rPr>
              <a:t>stratul</a:t>
            </a:r>
            <a:r>
              <a:rPr lang="en-US" dirty="0">
                <a:solidFill>
                  <a:prstClr val="black"/>
                </a:solidFill>
              </a:rPr>
              <a:t> de Input, </a:t>
            </a:r>
            <a:r>
              <a:rPr lang="en-US" dirty="0" err="1">
                <a:solidFill>
                  <a:prstClr val="black"/>
                </a:solidFill>
              </a:rPr>
              <a:t>identifica</a:t>
            </a:r>
            <a:r>
              <a:rPr lang="en-US" dirty="0">
                <a:solidFill>
                  <a:prstClr val="black"/>
                </a:solidFill>
              </a:rPr>
              <a:t> </a:t>
            </a:r>
            <a:r>
              <a:rPr lang="en-US" dirty="0" err="1">
                <a:solidFill>
                  <a:prstClr val="black"/>
                </a:solidFill>
              </a:rPr>
              <a:t>tiparele</a:t>
            </a:r>
            <a:r>
              <a:rPr lang="en-US" dirty="0">
                <a:solidFill>
                  <a:prstClr val="black"/>
                </a:solidFill>
              </a:rPr>
              <a:t> </a:t>
            </a:r>
            <a:r>
              <a:rPr lang="en-US" dirty="0" err="1">
                <a:solidFill>
                  <a:prstClr val="black"/>
                </a:solidFill>
              </a:rPr>
              <a:t>si</a:t>
            </a:r>
            <a:r>
              <a:rPr lang="en-US" dirty="0">
                <a:solidFill>
                  <a:prstClr val="black"/>
                </a:solidFill>
              </a:rPr>
              <a:t> </a:t>
            </a:r>
            <a:r>
              <a:rPr lang="en-US" dirty="0" err="1">
                <a:solidFill>
                  <a:prstClr val="black"/>
                </a:solidFill>
              </a:rPr>
              <a:t>trimit</a:t>
            </a:r>
            <a:r>
              <a:rPr lang="en-US" dirty="0">
                <a:solidFill>
                  <a:prstClr val="black"/>
                </a:solidFill>
              </a:rPr>
              <a:t> </a:t>
            </a:r>
            <a:r>
              <a:rPr lang="en-US" dirty="0" err="1">
                <a:solidFill>
                  <a:prstClr val="black"/>
                </a:solidFill>
              </a:rPr>
              <a:t>mai</a:t>
            </a:r>
            <a:r>
              <a:rPr lang="en-US" dirty="0">
                <a:solidFill>
                  <a:prstClr val="black"/>
                </a:solidFill>
              </a:rPr>
              <a:t> </a:t>
            </a:r>
            <a:r>
              <a:rPr lang="en-US" dirty="0" err="1">
                <a:solidFill>
                  <a:prstClr val="black"/>
                </a:solidFill>
              </a:rPr>
              <a:t>departe</a:t>
            </a:r>
            <a:r>
              <a:rPr lang="en-US" dirty="0">
                <a:solidFill>
                  <a:prstClr val="black"/>
                </a:solidFill>
              </a:rPr>
              <a:t> </a:t>
            </a:r>
            <a:r>
              <a:rPr lang="en-US" dirty="0" err="1">
                <a:solidFill>
                  <a:prstClr val="black"/>
                </a:solidFill>
              </a:rPr>
              <a:t>rezultatele</a:t>
            </a:r>
            <a:r>
              <a:rPr lang="en-US" dirty="0">
                <a:solidFill>
                  <a:prstClr val="black"/>
                </a:solidFill>
              </a:rPr>
              <a:t>. </a:t>
            </a:r>
            <a:r>
              <a:rPr lang="en-US" dirty="0" err="1">
                <a:solidFill>
                  <a:prstClr val="black"/>
                </a:solidFill>
              </a:rPr>
              <a:t>Modelele</a:t>
            </a:r>
            <a:r>
              <a:rPr lang="en-US" dirty="0">
                <a:solidFill>
                  <a:prstClr val="black"/>
                </a:solidFill>
              </a:rPr>
              <a:t> simple (de </a:t>
            </a:r>
            <a:r>
              <a:rPr lang="en-US" dirty="0" err="1">
                <a:solidFill>
                  <a:prstClr val="black"/>
                </a:solidFill>
              </a:rPr>
              <a:t>exemplu</a:t>
            </a:r>
            <a:r>
              <a:rPr lang="en-US" dirty="0">
                <a:solidFill>
                  <a:prstClr val="black"/>
                </a:solidFill>
              </a:rPr>
              <a:t> </a:t>
            </a:r>
            <a:r>
              <a:rPr lang="en-US" dirty="0" err="1">
                <a:solidFill>
                  <a:prstClr val="black"/>
                </a:solidFill>
              </a:rPr>
              <a:t>muchii</a:t>
            </a:r>
            <a:r>
              <a:rPr lang="en-US" dirty="0">
                <a:solidFill>
                  <a:prstClr val="black"/>
                </a:solidFill>
              </a:rPr>
              <a:t> </a:t>
            </a:r>
            <a:r>
              <a:rPr lang="en-US" dirty="0" err="1">
                <a:solidFill>
                  <a:prstClr val="black"/>
                </a:solidFill>
              </a:rPr>
              <a:t>sau</a:t>
            </a:r>
            <a:r>
              <a:rPr lang="en-US" dirty="0">
                <a:solidFill>
                  <a:prstClr val="black"/>
                </a:solidFill>
              </a:rPr>
              <a:t> </a:t>
            </a:r>
            <a:r>
              <a:rPr lang="en-US" dirty="0" err="1">
                <a:solidFill>
                  <a:prstClr val="black"/>
                </a:solidFill>
              </a:rPr>
              <a:t>colturi</a:t>
            </a:r>
            <a:r>
              <a:rPr lang="en-US" dirty="0">
                <a:solidFill>
                  <a:prstClr val="black"/>
                </a:solidFill>
              </a:rPr>
              <a:t> )</a:t>
            </a:r>
            <a:r>
              <a:rPr lang="en-US" dirty="0" err="1">
                <a:solidFill>
                  <a:prstClr val="black"/>
                </a:solidFill>
              </a:rPr>
              <a:t>sunt</a:t>
            </a:r>
            <a:r>
              <a:rPr lang="en-US" dirty="0">
                <a:solidFill>
                  <a:prstClr val="black"/>
                </a:solidFill>
              </a:rPr>
              <a:t> de </a:t>
            </a:r>
            <a:r>
              <a:rPr lang="en-US" dirty="0" err="1">
                <a:solidFill>
                  <a:prstClr val="black"/>
                </a:solidFill>
              </a:rPr>
              <a:t>obicei</a:t>
            </a:r>
            <a:r>
              <a:rPr lang="en-US" dirty="0">
                <a:solidFill>
                  <a:prstClr val="black"/>
                </a:solidFill>
              </a:rPr>
              <a:t> </a:t>
            </a:r>
            <a:r>
              <a:rPr lang="en-US" dirty="0" err="1">
                <a:solidFill>
                  <a:prstClr val="black"/>
                </a:solidFill>
              </a:rPr>
              <a:t>identificate</a:t>
            </a:r>
            <a:r>
              <a:rPr lang="en-US" dirty="0">
                <a:solidFill>
                  <a:prstClr val="black"/>
                </a:solidFill>
              </a:rPr>
              <a:t> in </a:t>
            </a:r>
            <a:r>
              <a:rPr lang="en-US" dirty="0" err="1">
                <a:solidFill>
                  <a:prstClr val="black"/>
                </a:solidFill>
              </a:rPr>
              <a:t>primele</a:t>
            </a:r>
            <a:r>
              <a:rPr lang="en-US" dirty="0">
                <a:solidFill>
                  <a:prstClr val="black"/>
                </a:solidFill>
              </a:rPr>
              <a:t> </a:t>
            </a:r>
            <a:r>
              <a:rPr lang="en-US" dirty="0" err="1">
                <a:solidFill>
                  <a:prstClr val="black"/>
                </a:solidFill>
              </a:rPr>
              <a:t>straturi</a:t>
            </a:r>
            <a:r>
              <a:rPr lang="en-US" dirty="0">
                <a:solidFill>
                  <a:prstClr val="black"/>
                </a:solidFill>
              </a:rPr>
              <a:t> in </a:t>
            </a:r>
            <a:r>
              <a:rPr lang="en-US" dirty="0" err="1">
                <a:solidFill>
                  <a:prstClr val="black"/>
                </a:solidFill>
              </a:rPr>
              <a:t>timp</a:t>
            </a:r>
            <a:r>
              <a:rPr lang="en-US" dirty="0">
                <a:solidFill>
                  <a:prstClr val="black"/>
                </a:solidFill>
              </a:rPr>
              <a:t> de </a:t>
            </a:r>
            <a:r>
              <a:rPr lang="en-US" dirty="0" err="1">
                <a:solidFill>
                  <a:prstClr val="black"/>
                </a:solidFill>
              </a:rPr>
              <a:t>neuronii</a:t>
            </a:r>
            <a:r>
              <a:rPr lang="en-US" dirty="0">
                <a:solidFill>
                  <a:prstClr val="black"/>
                </a:solidFill>
              </a:rPr>
              <a:t> din </a:t>
            </a:r>
            <a:r>
              <a:rPr lang="en-US" dirty="0" err="1">
                <a:solidFill>
                  <a:prstClr val="black"/>
                </a:solidFill>
              </a:rPr>
              <a:t>ultimele</a:t>
            </a:r>
            <a:r>
              <a:rPr lang="en-US" dirty="0">
                <a:solidFill>
                  <a:prstClr val="black"/>
                </a:solidFill>
              </a:rPr>
              <a:t> </a:t>
            </a:r>
            <a:r>
              <a:rPr lang="en-US" dirty="0" err="1">
                <a:solidFill>
                  <a:prstClr val="black"/>
                </a:solidFill>
              </a:rPr>
              <a:t>straturi</a:t>
            </a:r>
            <a:r>
              <a:rPr lang="en-US" dirty="0">
                <a:solidFill>
                  <a:prstClr val="black"/>
                </a:solidFill>
              </a:rPr>
              <a:t> </a:t>
            </a:r>
            <a:r>
              <a:rPr lang="en-US" dirty="0" err="1">
                <a:solidFill>
                  <a:prstClr val="black"/>
                </a:solidFill>
              </a:rPr>
              <a:t>recunosc</a:t>
            </a:r>
            <a:r>
              <a:rPr lang="en-US" dirty="0">
                <a:solidFill>
                  <a:prstClr val="black"/>
                </a:solidFill>
              </a:rPr>
              <a:t> </a:t>
            </a:r>
            <a:r>
              <a:rPr lang="en-US" dirty="0" err="1">
                <a:solidFill>
                  <a:prstClr val="black"/>
                </a:solidFill>
              </a:rPr>
              <a:t>tipare</a:t>
            </a:r>
            <a:r>
              <a:rPr lang="en-US" dirty="0">
                <a:solidFill>
                  <a:prstClr val="black"/>
                </a:solidFill>
              </a:rPr>
              <a:t> </a:t>
            </a:r>
            <a:r>
              <a:rPr lang="en-US" dirty="0" err="1">
                <a:solidFill>
                  <a:prstClr val="black"/>
                </a:solidFill>
              </a:rPr>
              <a:t>mai</a:t>
            </a:r>
            <a:r>
              <a:rPr lang="en-US" dirty="0">
                <a:solidFill>
                  <a:prstClr val="black"/>
                </a:solidFill>
              </a:rPr>
              <a:t> </a:t>
            </a:r>
            <a:r>
              <a:rPr lang="en-US" dirty="0" err="1">
                <a:solidFill>
                  <a:prstClr val="black"/>
                </a:solidFill>
              </a:rPr>
              <a:t>complexe</a:t>
            </a:r>
            <a:r>
              <a:rPr lang="en-US" dirty="0">
                <a:solidFill>
                  <a:prstClr val="black"/>
                </a:solidFill>
              </a:rPr>
              <a:t> (de exp. </a:t>
            </a:r>
            <a:r>
              <a:rPr lang="en-US" dirty="0" err="1">
                <a:solidFill>
                  <a:prstClr val="black"/>
                </a:solidFill>
              </a:rPr>
              <a:t>texturi</a:t>
            </a:r>
            <a:r>
              <a:rPr lang="en-US" dirty="0">
                <a:solidFill>
                  <a:prstClr val="black"/>
                </a:solidFill>
              </a:rPr>
              <a:t> </a:t>
            </a:r>
            <a:r>
              <a:rPr lang="en-US" dirty="0" err="1">
                <a:solidFill>
                  <a:prstClr val="black"/>
                </a:solidFill>
              </a:rPr>
              <a:t>sau</a:t>
            </a:r>
            <a:r>
              <a:rPr lang="en-US" dirty="0">
                <a:solidFill>
                  <a:prstClr val="black"/>
                </a:solidFill>
              </a:rPr>
              <a:t> </a:t>
            </a:r>
            <a:r>
              <a:rPr lang="en-US" dirty="0" err="1">
                <a:solidFill>
                  <a:prstClr val="black"/>
                </a:solidFill>
              </a:rPr>
              <a:t>forme</a:t>
            </a:r>
            <a:r>
              <a:rPr lang="en-US" dirty="0">
                <a:solidFill>
                  <a:prstClr val="black"/>
                </a:solidFill>
              </a:rPr>
              <a:t>).</a:t>
            </a:r>
          </a:p>
          <a:p>
            <a:r>
              <a:rPr lang="en-US" dirty="0">
                <a:solidFill>
                  <a:prstClr val="black"/>
                </a:solidFill>
              </a:rPr>
              <a:t>•	</a:t>
            </a:r>
            <a:r>
              <a:rPr lang="en-US" b="1" i="1" dirty="0">
                <a:solidFill>
                  <a:prstClr val="black"/>
                </a:solidFill>
              </a:rPr>
              <a:t>Strat de </a:t>
            </a:r>
            <a:r>
              <a:rPr lang="en-US" b="1" i="1" dirty="0" err="1">
                <a:solidFill>
                  <a:prstClr val="black"/>
                </a:solidFill>
              </a:rPr>
              <a:t>ieșiri</a:t>
            </a:r>
            <a:r>
              <a:rPr lang="ro-RO" b="1" i="1" dirty="0">
                <a:solidFill>
                  <a:prstClr val="black"/>
                </a:solidFill>
              </a:rPr>
              <a:t> </a:t>
            </a:r>
            <a:r>
              <a:rPr lang="en-US" dirty="0">
                <a:solidFill>
                  <a:prstClr val="black"/>
                </a:solidFill>
              </a:rPr>
              <a:t>(</a:t>
            </a:r>
            <a:r>
              <a:rPr lang="en-US" dirty="0" err="1">
                <a:solidFill>
                  <a:prstClr val="black"/>
                </a:solidFill>
              </a:rPr>
              <a:t>Rezultat</a:t>
            </a:r>
            <a:r>
              <a:rPr lang="en-US" dirty="0">
                <a:solidFill>
                  <a:prstClr val="black"/>
                </a:solidFill>
              </a:rPr>
              <a:t>/</a:t>
            </a:r>
            <a:r>
              <a:rPr lang="en-US" dirty="0" err="1">
                <a:solidFill>
                  <a:prstClr val="black"/>
                </a:solidFill>
              </a:rPr>
              <a:t>Predicție</a:t>
            </a:r>
            <a:r>
              <a:rPr lang="en-US" dirty="0">
                <a:solidFill>
                  <a:prstClr val="black"/>
                </a:solidFill>
              </a:rPr>
              <a:t>): </a:t>
            </a:r>
            <a:r>
              <a:rPr lang="en-US" dirty="0" err="1">
                <a:solidFill>
                  <a:prstClr val="black"/>
                </a:solidFill>
              </a:rPr>
              <a:t>furnizează</a:t>
            </a:r>
            <a:r>
              <a:rPr lang="en-US" dirty="0">
                <a:solidFill>
                  <a:prstClr val="black"/>
                </a:solidFill>
              </a:rPr>
              <a:t> </a:t>
            </a:r>
            <a:r>
              <a:rPr lang="en-US" dirty="0" err="1">
                <a:solidFill>
                  <a:prstClr val="black"/>
                </a:solidFill>
              </a:rPr>
              <a:t>probabilitatea</a:t>
            </a:r>
            <a:r>
              <a:rPr lang="en-US" dirty="0">
                <a:solidFill>
                  <a:prstClr val="black"/>
                </a:solidFill>
              </a:rPr>
              <a:t> ca </a:t>
            </a:r>
            <a:r>
              <a:rPr lang="en-US" dirty="0" err="1">
                <a:solidFill>
                  <a:prstClr val="black"/>
                </a:solidFill>
              </a:rPr>
              <a:t>imaginea</a:t>
            </a:r>
            <a:r>
              <a:rPr lang="en-US" dirty="0">
                <a:solidFill>
                  <a:prstClr val="black"/>
                </a:solidFill>
              </a:rPr>
              <a:t> </a:t>
            </a:r>
            <a:r>
              <a:rPr lang="en-US" dirty="0" err="1">
                <a:solidFill>
                  <a:prstClr val="black"/>
                </a:solidFill>
              </a:rPr>
              <a:t>analizata</a:t>
            </a:r>
            <a:r>
              <a:rPr lang="en-US" dirty="0">
                <a:solidFill>
                  <a:prstClr val="black"/>
                </a:solidFill>
              </a:rPr>
              <a:t> </a:t>
            </a:r>
            <a:r>
              <a:rPr lang="en-US" dirty="0" err="1">
                <a:solidFill>
                  <a:prstClr val="black"/>
                </a:solidFill>
              </a:rPr>
              <a:t>sa</a:t>
            </a:r>
            <a:r>
              <a:rPr lang="en-US" dirty="0">
                <a:solidFill>
                  <a:prstClr val="black"/>
                </a:solidFill>
              </a:rPr>
              <a:t> </a:t>
            </a:r>
            <a:r>
              <a:rPr lang="en-US" dirty="0" err="1">
                <a:solidFill>
                  <a:prstClr val="black"/>
                </a:solidFill>
              </a:rPr>
              <a:t>aparțină</a:t>
            </a:r>
            <a:r>
              <a:rPr lang="en-US" dirty="0">
                <a:solidFill>
                  <a:prstClr val="black"/>
                </a:solidFill>
              </a:rPr>
              <a:t> </a:t>
            </a:r>
            <a:r>
              <a:rPr lang="en-US" dirty="0" err="1">
                <a:solidFill>
                  <a:prstClr val="black"/>
                </a:solidFill>
              </a:rPr>
              <a:t>uneia</a:t>
            </a:r>
            <a:r>
              <a:rPr lang="en-US" dirty="0">
                <a:solidFill>
                  <a:prstClr val="black"/>
                </a:solidFill>
              </a:rPr>
              <a:t> din </a:t>
            </a:r>
            <a:r>
              <a:rPr lang="en-US" dirty="0" err="1">
                <a:solidFill>
                  <a:prstClr val="black"/>
                </a:solidFill>
              </a:rPr>
              <a:t>clasele</a:t>
            </a:r>
            <a:r>
              <a:rPr lang="en-US" dirty="0">
                <a:solidFill>
                  <a:prstClr val="black"/>
                </a:solidFill>
              </a:rPr>
              <a:t> definite.</a:t>
            </a:r>
          </a:p>
          <a:p>
            <a:endParaRPr lang="ro-RO" dirty="0">
              <a:solidFill>
                <a:prstClr val="black"/>
              </a:solidFill>
            </a:endParaRPr>
          </a:p>
          <a:p>
            <a:r>
              <a:rPr lang="en-GB" dirty="0">
                <a:solidFill>
                  <a:prstClr val="black"/>
                </a:solidFill>
              </a:rPr>
              <a:t>Din </a:t>
            </a:r>
            <a:r>
              <a:rPr lang="en-GB" dirty="0" err="1">
                <a:solidFill>
                  <a:prstClr val="black"/>
                </a:solidFill>
              </a:rPr>
              <a:t>diferitele</a:t>
            </a:r>
            <a:r>
              <a:rPr lang="en-GB" dirty="0">
                <a:solidFill>
                  <a:prstClr val="black"/>
                </a:solidFill>
              </a:rPr>
              <a:t> </a:t>
            </a:r>
            <a:r>
              <a:rPr lang="en-GB" dirty="0" err="1">
                <a:solidFill>
                  <a:prstClr val="black"/>
                </a:solidFill>
              </a:rPr>
              <a:t>tipuri</a:t>
            </a:r>
            <a:r>
              <a:rPr lang="en-GB" dirty="0">
                <a:solidFill>
                  <a:prstClr val="black"/>
                </a:solidFill>
              </a:rPr>
              <a:t> de RNN am ales </a:t>
            </a:r>
            <a:r>
              <a:rPr lang="en-GB" dirty="0" err="1">
                <a:solidFill>
                  <a:prstClr val="black"/>
                </a:solidFill>
              </a:rPr>
              <a:t>sa</a:t>
            </a:r>
            <a:r>
              <a:rPr lang="en-GB" dirty="0">
                <a:solidFill>
                  <a:prstClr val="black"/>
                </a:solidFill>
              </a:rPr>
              <a:t> implement</a:t>
            </a:r>
            <a:r>
              <a:rPr lang="ro-RO" dirty="0">
                <a:solidFill>
                  <a:prstClr val="black"/>
                </a:solidFill>
              </a:rPr>
              <a:t>ă</a:t>
            </a:r>
            <a:r>
              <a:rPr lang="en-GB" dirty="0">
                <a:solidFill>
                  <a:prstClr val="black"/>
                </a:solidFill>
              </a:rPr>
              <a:t>m o </a:t>
            </a:r>
            <a:r>
              <a:rPr lang="en-GB" dirty="0" err="1">
                <a:solidFill>
                  <a:prstClr val="black"/>
                </a:solidFill>
              </a:rPr>
              <a:t>solutie</a:t>
            </a:r>
            <a:r>
              <a:rPr lang="en-GB" dirty="0">
                <a:solidFill>
                  <a:prstClr val="black"/>
                </a:solidFill>
              </a:rPr>
              <a:t> </a:t>
            </a:r>
            <a:r>
              <a:rPr lang="en-GB" dirty="0" err="1">
                <a:solidFill>
                  <a:prstClr val="black"/>
                </a:solidFill>
              </a:rPr>
              <a:t>bazata</a:t>
            </a:r>
            <a:r>
              <a:rPr lang="en-GB" dirty="0">
                <a:solidFill>
                  <a:prstClr val="black"/>
                </a:solidFill>
              </a:rPr>
              <a:t> de RNC care sunt cel </a:t>
            </a:r>
            <a:r>
              <a:rPr lang="en-GB" dirty="0" err="1">
                <a:solidFill>
                  <a:prstClr val="black"/>
                </a:solidFill>
              </a:rPr>
              <a:t>mai</a:t>
            </a:r>
            <a:r>
              <a:rPr lang="en-GB" dirty="0">
                <a:solidFill>
                  <a:prstClr val="black"/>
                </a:solidFill>
              </a:rPr>
              <a:t> </a:t>
            </a:r>
            <a:r>
              <a:rPr lang="en-GB" dirty="0" err="1">
                <a:solidFill>
                  <a:prstClr val="black"/>
                </a:solidFill>
              </a:rPr>
              <a:t>potrivite</a:t>
            </a:r>
            <a:r>
              <a:rPr lang="en-GB" dirty="0">
                <a:solidFill>
                  <a:prstClr val="black"/>
                </a:solidFill>
              </a:rPr>
              <a:t> </a:t>
            </a:r>
            <a:r>
              <a:rPr lang="en-GB" dirty="0" err="1">
                <a:solidFill>
                  <a:prstClr val="black"/>
                </a:solidFill>
              </a:rPr>
              <a:t>pentru</a:t>
            </a:r>
            <a:r>
              <a:rPr lang="en-GB" dirty="0">
                <a:solidFill>
                  <a:prstClr val="black"/>
                </a:solidFill>
              </a:rPr>
              <a:t> </a:t>
            </a:r>
            <a:r>
              <a:rPr lang="en-GB" dirty="0" err="1">
                <a:solidFill>
                  <a:prstClr val="black"/>
                </a:solidFill>
              </a:rPr>
              <a:t>recunoasterea</a:t>
            </a:r>
            <a:r>
              <a:rPr lang="en-GB" dirty="0">
                <a:solidFill>
                  <a:prstClr val="black"/>
                </a:solidFill>
              </a:rPr>
              <a:t> </a:t>
            </a:r>
            <a:r>
              <a:rPr lang="en-GB" dirty="0" err="1">
                <a:solidFill>
                  <a:prstClr val="black"/>
                </a:solidFill>
              </a:rPr>
              <a:t>acestui</a:t>
            </a:r>
            <a:r>
              <a:rPr lang="en-GB" dirty="0">
                <a:solidFill>
                  <a:prstClr val="black"/>
                </a:solidFill>
              </a:rPr>
              <a:t> tip de </a:t>
            </a:r>
            <a:r>
              <a:rPr lang="en-GB" dirty="0" err="1">
                <a:solidFill>
                  <a:prstClr val="black"/>
                </a:solidFill>
              </a:rPr>
              <a:t>imagini</a:t>
            </a:r>
            <a:endParaRPr lang="ro-RO" dirty="0">
              <a:solidFill>
                <a:prstClr val="black"/>
              </a:solidFill>
            </a:endParaRPr>
          </a:p>
          <a:p>
            <a:r>
              <a:rPr lang="ro-RO" sz="1600" b="1" dirty="0">
                <a:solidFill>
                  <a:prstClr val="black"/>
                </a:solidFill>
              </a:rPr>
              <a:t>- </a:t>
            </a:r>
            <a:r>
              <a:rPr lang="en-US" sz="1600" b="1" dirty="0" err="1">
                <a:solidFill>
                  <a:prstClr val="black"/>
                </a:solidFill>
              </a:rPr>
              <a:t>Rețele</a:t>
            </a:r>
            <a:r>
              <a:rPr lang="en-US" sz="1600" b="1" dirty="0">
                <a:solidFill>
                  <a:prstClr val="black"/>
                </a:solidFill>
              </a:rPr>
              <a:t> </a:t>
            </a:r>
            <a:r>
              <a:rPr lang="en-US" sz="1600" b="1" dirty="0" err="1">
                <a:solidFill>
                  <a:prstClr val="black"/>
                </a:solidFill>
              </a:rPr>
              <a:t>Neurale</a:t>
            </a:r>
            <a:r>
              <a:rPr lang="en-US" sz="1600" b="1" dirty="0">
                <a:solidFill>
                  <a:prstClr val="black"/>
                </a:solidFill>
              </a:rPr>
              <a:t> </a:t>
            </a:r>
            <a:r>
              <a:rPr lang="en-US" sz="1600" b="1" dirty="0" err="1">
                <a:solidFill>
                  <a:prstClr val="black"/>
                </a:solidFill>
              </a:rPr>
              <a:t>Convoluționale</a:t>
            </a:r>
            <a:r>
              <a:rPr lang="en-US" sz="1600" b="1" dirty="0">
                <a:solidFill>
                  <a:prstClr val="black"/>
                </a:solidFill>
              </a:rPr>
              <a:t> </a:t>
            </a:r>
            <a:r>
              <a:rPr lang="ro-RO" sz="1600" b="1" dirty="0">
                <a:solidFill>
                  <a:prstClr val="black"/>
                </a:solidFill>
              </a:rPr>
              <a:t>-</a:t>
            </a:r>
            <a:r>
              <a:rPr lang="en-US" sz="1600" b="1" dirty="0">
                <a:solidFill>
                  <a:prstClr val="black"/>
                </a:solidFill>
              </a:rPr>
              <a:t>RNC </a:t>
            </a:r>
            <a:r>
              <a:rPr lang="ro-RO" sz="1600" b="1" dirty="0">
                <a:solidFill>
                  <a:prstClr val="black"/>
                </a:solidFill>
              </a:rPr>
              <a:t>(</a:t>
            </a:r>
            <a:r>
              <a:rPr lang="en-US" sz="1600" b="1" i="1" dirty="0">
                <a:solidFill>
                  <a:prstClr val="black"/>
                </a:solidFill>
              </a:rPr>
              <a:t>Convolutional Neural Networks-CNN</a:t>
            </a:r>
            <a:r>
              <a:rPr lang="en-US" sz="1600" dirty="0">
                <a:solidFill>
                  <a:prstClr val="black"/>
                </a:solidFill>
              </a:rPr>
              <a:t>)</a:t>
            </a:r>
          </a:p>
          <a:p>
            <a:r>
              <a:rPr lang="en-US" sz="1600" dirty="0">
                <a:solidFill>
                  <a:prstClr val="black"/>
                </a:solidFill>
              </a:rPr>
              <a:t>RNC-urile sunt de un tip specific de </a:t>
            </a:r>
            <a:r>
              <a:rPr lang="en-US" sz="1600" dirty="0" err="1">
                <a:solidFill>
                  <a:prstClr val="black"/>
                </a:solidFill>
              </a:rPr>
              <a:t>rețea</a:t>
            </a:r>
            <a:r>
              <a:rPr lang="en-US" sz="1600" dirty="0">
                <a:solidFill>
                  <a:prstClr val="black"/>
                </a:solidFill>
              </a:rPr>
              <a:t> </a:t>
            </a:r>
            <a:r>
              <a:rPr lang="en-US" sz="1600" dirty="0" err="1">
                <a:solidFill>
                  <a:prstClr val="black"/>
                </a:solidFill>
              </a:rPr>
              <a:t>neuronală</a:t>
            </a:r>
            <a:r>
              <a:rPr lang="en-US" sz="1600" dirty="0">
                <a:solidFill>
                  <a:prstClr val="black"/>
                </a:solidFill>
              </a:rPr>
              <a:t> </a:t>
            </a:r>
            <a:r>
              <a:rPr lang="en-US" sz="1600" dirty="0" err="1">
                <a:solidFill>
                  <a:prstClr val="black"/>
                </a:solidFill>
              </a:rPr>
              <a:t>artificială</a:t>
            </a:r>
            <a:r>
              <a:rPr lang="en-US" sz="1600" dirty="0">
                <a:solidFill>
                  <a:prstClr val="black"/>
                </a:solidFill>
              </a:rPr>
              <a:t> </a:t>
            </a:r>
            <a:r>
              <a:rPr lang="en-US" sz="1600" dirty="0" err="1">
                <a:solidFill>
                  <a:prstClr val="black"/>
                </a:solidFill>
              </a:rPr>
              <a:t>foarte</a:t>
            </a:r>
            <a:r>
              <a:rPr lang="en-US" sz="1600" dirty="0">
                <a:solidFill>
                  <a:prstClr val="black"/>
                </a:solidFill>
              </a:rPr>
              <a:t> </a:t>
            </a:r>
            <a:r>
              <a:rPr lang="en-US" sz="1600" dirty="0" err="1">
                <a:solidFill>
                  <a:prstClr val="black"/>
                </a:solidFill>
              </a:rPr>
              <a:t>eficient</a:t>
            </a:r>
            <a:r>
              <a:rPr lang="ro-RO" sz="1600" dirty="0">
                <a:solidFill>
                  <a:prstClr val="black"/>
                </a:solidFill>
              </a:rPr>
              <a:t>ă</a:t>
            </a:r>
            <a:r>
              <a:rPr lang="en-US" sz="1600" dirty="0">
                <a:solidFill>
                  <a:prstClr val="black"/>
                </a:solidFill>
              </a:rPr>
              <a:t> </a:t>
            </a:r>
            <a:r>
              <a:rPr lang="en-US" sz="1600" dirty="0" err="1">
                <a:solidFill>
                  <a:prstClr val="black"/>
                </a:solidFill>
              </a:rPr>
              <a:t>pentru</a:t>
            </a:r>
            <a:r>
              <a:rPr lang="en-US" sz="1600" dirty="0">
                <a:solidFill>
                  <a:prstClr val="black"/>
                </a:solidFill>
              </a:rPr>
              <a:t> </a:t>
            </a:r>
            <a:r>
              <a:rPr lang="en-US" sz="1600" dirty="0" err="1">
                <a:solidFill>
                  <a:prstClr val="black"/>
                </a:solidFill>
              </a:rPr>
              <a:t>clasificarea</a:t>
            </a:r>
            <a:r>
              <a:rPr lang="en-US" sz="1600" dirty="0">
                <a:solidFill>
                  <a:prstClr val="black"/>
                </a:solidFill>
              </a:rPr>
              <a:t> </a:t>
            </a:r>
            <a:r>
              <a:rPr lang="en-US" sz="1600" dirty="0" err="1">
                <a:solidFill>
                  <a:prstClr val="black"/>
                </a:solidFill>
              </a:rPr>
              <a:t>imaginilor</a:t>
            </a:r>
            <a:r>
              <a:rPr lang="en-US" sz="1600" dirty="0">
                <a:solidFill>
                  <a:prstClr val="black"/>
                </a:solidFill>
              </a:rPr>
              <a:t>. </a:t>
            </a:r>
            <a:r>
              <a:rPr lang="en-US" sz="1600" dirty="0" err="1">
                <a:solidFill>
                  <a:prstClr val="black"/>
                </a:solidFill>
              </a:rPr>
              <a:t>Aceste</a:t>
            </a:r>
            <a:r>
              <a:rPr lang="ro-RO" sz="1600" dirty="0">
                <a:solidFill>
                  <a:prstClr val="black"/>
                </a:solidFill>
              </a:rPr>
              <a:t> rețele</a:t>
            </a:r>
            <a:r>
              <a:rPr lang="en-US" sz="1600" dirty="0">
                <a:solidFill>
                  <a:prstClr val="black"/>
                </a:solidFill>
              </a:rPr>
              <a:t> </a:t>
            </a:r>
            <a:r>
              <a:rPr lang="en-US" sz="1600" dirty="0" err="1">
                <a:solidFill>
                  <a:prstClr val="black"/>
                </a:solidFill>
              </a:rPr>
              <a:t>folosesc</a:t>
            </a:r>
            <a:r>
              <a:rPr lang="en-US" sz="1600" dirty="0">
                <a:solidFill>
                  <a:prstClr val="black"/>
                </a:solidFill>
              </a:rPr>
              <a:t> </a:t>
            </a:r>
            <a:r>
              <a:rPr lang="en-US" sz="1600" dirty="0" err="1">
                <a:solidFill>
                  <a:prstClr val="black"/>
                </a:solidFill>
              </a:rPr>
              <a:t>straturi</a:t>
            </a:r>
            <a:r>
              <a:rPr lang="en-US" sz="1600" dirty="0">
                <a:solidFill>
                  <a:prstClr val="black"/>
                </a:solidFill>
              </a:rPr>
              <a:t> </a:t>
            </a:r>
            <a:r>
              <a:rPr lang="en-US" sz="1600" dirty="0" err="1">
                <a:solidFill>
                  <a:prstClr val="black"/>
                </a:solidFill>
              </a:rPr>
              <a:t>speciale</a:t>
            </a:r>
            <a:r>
              <a:rPr lang="en-US" sz="1600" dirty="0">
                <a:solidFill>
                  <a:prstClr val="black"/>
                </a:solidFill>
              </a:rPr>
              <a:t> </a:t>
            </a:r>
            <a:r>
              <a:rPr lang="en-US" sz="1600" dirty="0" err="1">
                <a:solidFill>
                  <a:prstClr val="black"/>
                </a:solidFill>
              </a:rPr>
              <a:t>numite</a:t>
            </a:r>
            <a:r>
              <a:rPr lang="en-US" sz="1600" dirty="0">
                <a:solidFill>
                  <a:prstClr val="black"/>
                </a:solidFill>
              </a:rPr>
              <a:t> „</a:t>
            </a:r>
            <a:r>
              <a:rPr lang="en-US" sz="1600" b="1" i="1" dirty="0" err="1">
                <a:solidFill>
                  <a:prstClr val="black"/>
                </a:solidFill>
              </a:rPr>
              <a:t>straturi</a:t>
            </a:r>
            <a:r>
              <a:rPr lang="en-US" sz="1600" b="1" i="1" dirty="0">
                <a:solidFill>
                  <a:prstClr val="black"/>
                </a:solidFill>
              </a:rPr>
              <a:t> </a:t>
            </a:r>
            <a:r>
              <a:rPr lang="en-US" sz="1600" b="1" i="1" dirty="0" err="1">
                <a:solidFill>
                  <a:prstClr val="black"/>
                </a:solidFill>
              </a:rPr>
              <a:t>convoluționale</a:t>
            </a:r>
            <a:r>
              <a:rPr lang="en-US" sz="1600" dirty="0">
                <a:solidFill>
                  <a:prstClr val="black"/>
                </a:solidFill>
              </a:rPr>
              <a:t>” care </a:t>
            </a:r>
            <a:r>
              <a:rPr lang="en-US" sz="1600" dirty="0" err="1">
                <a:solidFill>
                  <a:prstClr val="black"/>
                </a:solidFill>
              </a:rPr>
              <a:t>acționează</a:t>
            </a:r>
            <a:r>
              <a:rPr lang="en-US" sz="1600" dirty="0">
                <a:solidFill>
                  <a:prstClr val="black"/>
                </a:solidFill>
              </a:rPr>
              <a:t> ca </a:t>
            </a:r>
            <a:r>
              <a:rPr lang="en-US" sz="1600" dirty="0" err="1">
                <a:solidFill>
                  <a:prstClr val="black"/>
                </a:solidFill>
              </a:rPr>
              <a:t>niște</a:t>
            </a:r>
            <a:r>
              <a:rPr lang="en-US" sz="1600" dirty="0">
                <a:solidFill>
                  <a:prstClr val="black"/>
                </a:solidFill>
              </a:rPr>
              <a:t> </a:t>
            </a:r>
            <a:r>
              <a:rPr lang="en-US" sz="1600" dirty="0" err="1">
                <a:solidFill>
                  <a:prstClr val="black"/>
                </a:solidFill>
              </a:rPr>
              <a:t>filtre</a:t>
            </a:r>
            <a:r>
              <a:rPr lang="en-US" sz="1600" dirty="0">
                <a:solidFill>
                  <a:prstClr val="black"/>
                </a:solidFill>
              </a:rPr>
              <a:t> de </a:t>
            </a:r>
            <a:r>
              <a:rPr lang="en-US" sz="1600" dirty="0" err="1">
                <a:solidFill>
                  <a:prstClr val="black"/>
                </a:solidFill>
              </a:rPr>
              <a:t>scanare</a:t>
            </a:r>
            <a:r>
              <a:rPr lang="en-US" sz="1600" dirty="0">
                <a:solidFill>
                  <a:prstClr val="black"/>
                </a:solidFill>
              </a:rPr>
              <a:t> </a:t>
            </a:r>
            <a:r>
              <a:rPr lang="en-US" sz="1600" dirty="0" err="1">
                <a:solidFill>
                  <a:prstClr val="black"/>
                </a:solidFill>
              </a:rPr>
              <a:t>sau</a:t>
            </a:r>
            <a:r>
              <a:rPr lang="en-US" sz="1600" dirty="0">
                <a:solidFill>
                  <a:prstClr val="black"/>
                </a:solidFill>
              </a:rPr>
              <a:t> </a:t>
            </a:r>
            <a:r>
              <a:rPr lang="en-US" sz="1600" dirty="0" err="1">
                <a:solidFill>
                  <a:prstClr val="black"/>
                </a:solidFill>
              </a:rPr>
              <a:t>lupe</a:t>
            </a:r>
            <a:r>
              <a:rPr lang="en-US" sz="1600" dirty="0">
                <a:solidFill>
                  <a:prstClr val="black"/>
                </a:solidFill>
              </a:rPr>
              <a:t> care se </a:t>
            </a:r>
            <a:r>
              <a:rPr lang="en-US" sz="1600" dirty="0" err="1">
                <a:solidFill>
                  <a:prstClr val="black"/>
                </a:solidFill>
              </a:rPr>
              <a:t>deplasează</a:t>
            </a:r>
            <a:r>
              <a:rPr lang="en-US" sz="1600" dirty="0">
                <a:solidFill>
                  <a:prstClr val="black"/>
                </a:solidFill>
              </a:rPr>
              <a:t> </a:t>
            </a:r>
            <a:r>
              <a:rPr lang="en-US" sz="1600" dirty="0" err="1">
                <a:solidFill>
                  <a:prstClr val="black"/>
                </a:solidFill>
              </a:rPr>
              <a:t>peste</a:t>
            </a:r>
            <a:r>
              <a:rPr lang="en-US" sz="1600" dirty="0">
                <a:solidFill>
                  <a:prstClr val="black"/>
                </a:solidFill>
              </a:rPr>
              <a:t> imagine. </a:t>
            </a:r>
            <a:r>
              <a:rPr lang="en-US" sz="1600" dirty="0" err="1">
                <a:solidFill>
                  <a:prstClr val="black"/>
                </a:solidFill>
              </a:rPr>
              <a:t>Acestea</a:t>
            </a:r>
            <a:r>
              <a:rPr lang="en-US" sz="1600" dirty="0">
                <a:solidFill>
                  <a:prstClr val="black"/>
                </a:solidFill>
              </a:rPr>
              <a:t> </a:t>
            </a:r>
            <a:r>
              <a:rPr lang="en-US" sz="1600" dirty="0" err="1">
                <a:solidFill>
                  <a:prstClr val="black"/>
                </a:solidFill>
              </a:rPr>
              <a:t>sunt</a:t>
            </a:r>
            <a:r>
              <a:rPr lang="en-US" sz="1600" dirty="0">
                <a:solidFill>
                  <a:prstClr val="black"/>
                </a:solidFill>
              </a:rPr>
              <a:t> </a:t>
            </a:r>
            <a:r>
              <a:rPr lang="en-US" sz="1600" dirty="0" err="1">
                <a:solidFill>
                  <a:prstClr val="black"/>
                </a:solidFill>
              </a:rPr>
              <a:t>antrenate</a:t>
            </a:r>
            <a:r>
              <a:rPr lang="en-US" sz="1600" dirty="0">
                <a:solidFill>
                  <a:prstClr val="black"/>
                </a:solidFill>
              </a:rPr>
              <a:t> </a:t>
            </a:r>
            <a:r>
              <a:rPr lang="en-US" sz="1600" dirty="0" err="1">
                <a:solidFill>
                  <a:prstClr val="black"/>
                </a:solidFill>
              </a:rPr>
              <a:t>sa</a:t>
            </a:r>
            <a:r>
              <a:rPr lang="en-US" sz="1600" dirty="0">
                <a:solidFill>
                  <a:prstClr val="black"/>
                </a:solidFill>
              </a:rPr>
              <a:t> </a:t>
            </a:r>
            <a:r>
              <a:rPr lang="en-US" sz="1600" dirty="0" err="1">
                <a:solidFill>
                  <a:prstClr val="black"/>
                </a:solidFill>
              </a:rPr>
              <a:t>detecteze</a:t>
            </a:r>
            <a:r>
              <a:rPr lang="en-US" sz="1600" dirty="0">
                <a:solidFill>
                  <a:prstClr val="black"/>
                </a:solidFill>
              </a:rPr>
              <a:t> automat un set de </a:t>
            </a:r>
            <a:r>
              <a:rPr lang="en-US" sz="1600" b="1" i="1" dirty="0" err="1">
                <a:solidFill>
                  <a:prstClr val="black"/>
                </a:solidFill>
              </a:rPr>
              <a:t>caracteristici</a:t>
            </a:r>
            <a:r>
              <a:rPr lang="en-US" sz="1600" b="1" i="1" dirty="0">
                <a:solidFill>
                  <a:prstClr val="black"/>
                </a:solidFill>
              </a:rPr>
              <a:t> </a:t>
            </a:r>
            <a:r>
              <a:rPr lang="en-US" sz="1600" b="1" i="1" dirty="0" err="1">
                <a:solidFill>
                  <a:prstClr val="black"/>
                </a:solidFill>
              </a:rPr>
              <a:t>relevante</a:t>
            </a:r>
            <a:r>
              <a:rPr lang="ro-RO" sz="1600" b="1" i="1" dirty="0">
                <a:solidFill>
                  <a:prstClr val="black"/>
                </a:solidFill>
              </a:rPr>
              <a:t> </a:t>
            </a:r>
            <a:r>
              <a:rPr lang="en-US" sz="1600" dirty="0">
                <a:solidFill>
                  <a:prstClr val="black"/>
                </a:solidFill>
              </a:rPr>
              <a:t>(</a:t>
            </a:r>
            <a:r>
              <a:rPr lang="en-US" sz="1600" dirty="0" err="1">
                <a:solidFill>
                  <a:prstClr val="black"/>
                </a:solidFill>
              </a:rPr>
              <a:t>margini</a:t>
            </a:r>
            <a:r>
              <a:rPr lang="en-US" sz="1600" dirty="0">
                <a:solidFill>
                  <a:prstClr val="black"/>
                </a:solidFill>
              </a:rPr>
              <a:t>, </a:t>
            </a:r>
            <a:r>
              <a:rPr lang="en-US" sz="1600" dirty="0" err="1">
                <a:solidFill>
                  <a:prstClr val="black"/>
                </a:solidFill>
              </a:rPr>
              <a:t>colțuri</a:t>
            </a:r>
            <a:r>
              <a:rPr lang="en-US" sz="1600" dirty="0">
                <a:solidFill>
                  <a:prstClr val="black"/>
                </a:solidFill>
              </a:rPr>
              <a:t>, </a:t>
            </a:r>
            <a:r>
              <a:rPr lang="en-US" sz="1600" dirty="0" err="1">
                <a:solidFill>
                  <a:prstClr val="black"/>
                </a:solidFill>
              </a:rPr>
              <a:t>texturi</a:t>
            </a:r>
            <a:r>
              <a:rPr lang="en-US" sz="1600" dirty="0">
                <a:solidFill>
                  <a:prstClr val="black"/>
                </a:solidFill>
              </a:rPr>
              <a:t>, </a:t>
            </a:r>
            <a:r>
              <a:rPr lang="en-US" sz="1600" dirty="0" err="1">
                <a:solidFill>
                  <a:prstClr val="black"/>
                </a:solidFill>
              </a:rPr>
              <a:t>culori</a:t>
            </a:r>
            <a:r>
              <a:rPr lang="en-US" sz="1600" dirty="0">
                <a:solidFill>
                  <a:prstClr val="black"/>
                </a:solidFill>
              </a:rPr>
              <a:t>) </a:t>
            </a:r>
            <a:r>
              <a:rPr lang="en-US" sz="1600" dirty="0" err="1">
                <a:solidFill>
                  <a:prstClr val="black"/>
                </a:solidFill>
              </a:rPr>
              <a:t>indiferent</a:t>
            </a:r>
            <a:r>
              <a:rPr lang="en-US" sz="1600" dirty="0">
                <a:solidFill>
                  <a:prstClr val="black"/>
                </a:solidFill>
              </a:rPr>
              <a:t> de </a:t>
            </a:r>
            <a:r>
              <a:rPr lang="en-US" sz="1600" dirty="0" err="1">
                <a:solidFill>
                  <a:prstClr val="black"/>
                </a:solidFill>
              </a:rPr>
              <a:t>locul</a:t>
            </a:r>
            <a:r>
              <a:rPr lang="en-US" sz="1600" dirty="0">
                <a:solidFill>
                  <a:prstClr val="black"/>
                </a:solidFill>
              </a:rPr>
              <a:t> in care apar in imagine. RNC </a:t>
            </a:r>
            <a:r>
              <a:rPr lang="en-US" sz="1600" dirty="0" err="1">
                <a:solidFill>
                  <a:prstClr val="black"/>
                </a:solidFill>
              </a:rPr>
              <a:t>includ</a:t>
            </a:r>
            <a:r>
              <a:rPr lang="en-US" sz="1600" dirty="0">
                <a:solidFill>
                  <a:prstClr val="black"/>
                </a:solidFill>
              </a:rPr>
              <a:t> de </a:t>
            </a:r>
            <a:r>
              <a:rPr lang="en-US" sz="1600" dirty="0" err="1">
                <a:solidFill>
                  <a:prstClr val="black"/>
                </a:solidFill>
              </a:rPr>
              <a:t>asemenea</a:t>
            </a:r>
            <a:r>
              <a:rPr lang="en-US" sz="1600" dirty="0">
                <a:solidFill>
                  <a:prstClr val="black"/>
                </a:solidFill>
              </a:rPr>
              <a:t> „</a:t>
            </a:r>
            <a:r>
              <a:rPr lang="en-US" sz="1600" b="1" i="1" dirty="0" err="1">
                <a:solidFill>
                  <a:prstClr val="black"/>
                </a:solidFill>
              </a:rPr>
              <a:t>straturi</a:t>
            </a:r>
            <a:r>
              <a:rPr lang="en-US" sz="1600" b="1" i="1" dirty="0">
                <a:solidFill>
                  <a:prstClr val="black"/>
                </a:solidFill>
              </a:rPr>
              <a:t> de pooling</a:t>
            </a:r>
            <a:r>
              <a:rPr lang="en-US" sz="1600" dirty="0">
                <a:solidFill>
                  <a:prstClr val="black"/>
                </a:solidFill>
              </a:rPr>
              <a:t>” care l</a:t>
            </a:r>
            <a:r>
              <a:rPr lang="ro-RO" sz="1600" dirty="0">
                <a:solidFill>
                  <a:prstClr val="black"/>
                </a:solidFill>
              </a:rPr>
              <a:t>e</a:t>
            </a:r>
            <a:r>
              <a:rPr lang="en-US" sz="1600" dirty="0">
                <a:solidFill>
                  <a:prstClr val="black"/>
                </a:solidFill>
              </a:rPr>
              <a:t> </a:t>
            </a:r>
            <a:r>
              <a:rPr lang="en-US" sz="1600" dirty="0" err="1">
                <a:solidFill>
                  <a:prstClr val="black"/>
                </a:solidFill>
              </a:rPr>
              <a:t>ajută</a:t>
            </a:r>
            <a:r>
              <a:rPr lang="en-US" sz="1600" dirty="0">
                <a:solidFill>
                  <a:prstClr val="black"/>
                </a:solidFill>
              </a:rPr>
              <a:t> la </a:t>
            </a:r>
            <a:r>
              <a:rPr lang="en-US" sz="1600" dirty="0" err="1">
                <a:solidFill>
                  <a:prstClr val="black"/>
                </a:solidFill>
              </a:rPr>
              <a:t>sintetizarea</a:t>
            </a:r>
            <a:r>
              <a:rPr lang="en-US" sz="1600" dirty="0">
                <a:solidFill>
                  <a:prstClr val="black"/>
                </a:solidFill>
              </a:rPr>
              <a:t> </a:t>
            </a:r>
            <a:r>
              <a:rPr lang="en-US" sz="1600" dirty="0" err="1">
                <a:solidFill>
                  <a:prstClr val="black"/>
                </a:solidFill>
              </a:rPr>
              <a:t>informațiilor</a:t>
            </a:r>
            <a:r>
              <a:rPr lang="en-US" sz="1600" dirty="0">
                <a:solidFill>
                  <a:prstClr val="black"/>
                </a:solidFill>
              </a:rPr>
              <a:t> </a:t>
            </a:r>
            <a:r>
              <a:rPr lang="en-US" sz="1600" dirty="0" err="1">
                <a:solidFill>
                  <a:prstClr val="black"/>
                </a:solidFill>
              </a:rPr>
              <a:t>și</a:t>
            </a:r>
            <a:r>
              <a:rPr lang="en-US" sz="1600" dirty="0">
                <a:solidFill>
                  <a:prstClr val="black"/>
                </a:solidFill>
              </a:rPr>
              <a:t> </a:t>
            </a:r>
            <a:r>
              <a:rPr lang="en-US" sz="1600" dirty="0" err="1">
                <a:solidFill>
                  <a:prstClr val="black"/>
                </a:solidFill>
              </a:rPr>
              <a:t>fac</a:t>
            </a:r>
            <a:r>
              <a:rPr lang="en-US" sz="1600" dirty="0">
                <a:solidFill>
                  <a:prstClr val="black"/>
                </a:solidFill>
              </a:rPr>
              <a:t> </a:t>
            </a:r>
            <a:r>
              <a:rPr lang="en-US" sz="1600" dirty="0" err="1">
                <a:solidFill>
                  <a:prstClr val="black"/>
                </a:solidFill>
              </a:rPr>
              <a:t>rețeaua</a:t>
            </a:r>
            <a:r>
              <a:rPr lang="en-US" sz="1600" dirty="0">
                <a:solidFill>
                  <a:prstClr val="black"/>
                </a:solidFill>
              </a:rPr>
              <a:t> </a:t>
            </a:r>
            <a:r>
              <a:rPr lang="en-US" sz="1600" dirty="0" err="1">
                <a:solidFill>
                  <a:prstClr val="black"/>
                </a:solidFill>
              </a:rPr>
              <a:t>mai</a:t>
            </a:r>
            <a:r>
              <a:rPr lang="en-US" sz="1600" dirty="0">
                <a:solidFill>
                  <a:prstClr val="black"/>
                </a:solidFill>
              </a:rPr>
              <a:t> </a:t>
            </a:r>
            <a:r>
              <a:rPr lang="en-US" sz="1600" dirty="0" err="1">
                <a:solidFill>
                  <a:prstClr val="black"/>
                </a:solidFill>
              </a:rPr>
              <a:t>robustă</a:t>
            </a:r>
            <a:r>
              <a:rPr lang="en-US" sz="1600" dirty="0">
                <a:solidFill>
                  <a:prstClr val="black"/>
                </a:solidFill>
              </a:rPr>
              <a:t> la </a:t>
            </a:r>
            <a:r>
              <a:rPr lang="en-US" sz="1600" dirty="0" err="1">
                <a:solidFill>
                  <a:prstClr val="black"/>
                </a:solidFill>
              </a:rPr>
              <a:t>variații</a:t>
            </a:r>
            <a:r>
              <a:rPr lang="en-US" sz="1600" dirty="0">
                <a:solidFill>
                  <a:prstClr val="black"/>
                </a:solidFill>
              </a:rPr>
              <a:t> </a:t>
            </a:r>
            <a:r>
              <a:rPr lang="en-US" sz="1600" dirty="0" err="1">
                <a:solidFill>
                  <a:prstClr val="black"/>
                </a:solidFill>
              </a:rPr>
              <a:t>mici</a:t>
            </a:r>
            <a:r>
              <a:rPr lang="en-US" sz="1600" dirty="0">
                <a:solidFill>
                  <a:prstClr val="black"/>
                </a:solidFill>
              </a:rPr>
              <a:t> </a:t>
            </a:r>
            <a:r>
              <a:rPr lang="en-US" sz="1600" dirty="0" err="1">
                <a:solidFill>
                  <a:prstClr val="black"/>
                </a:solidFill>
              </a:rPr>
              <a:t>în</a:t>
            </a:r>
            <a:r>
              <a:rPr lang="en-US" sz="1600" dirty="0">
                <a:solidFill>
                  <a:prstClr val="black"/>
                </a:solidFill>
              </a:rPr>
              <a:t> imagine (cum </a:t>
            </a:r>
            <a:r>
              <a:rPr lang="en-US" sz="1600" dirty="0" err="1">
                <a:solidFill>
                  <a:prstClr val="black"/>
                </a:solidFill>
              </a:rPr>
              <a:t>ar</a:t>
            </a:r>
            <a:r>
              <a:rPr lang="en-US" sz="1600" dirty="0">
                <a:solidFill>
                  <a:prstClr val="black"/>
                </a:solidFill>
              </a:rPr>
              <a:t> fi </a:t>
            </a:r>
            <a:r>
              <a:rPr lang="en-US" sz="1600" dirty="0" err="1">
                <a:solidFill>
                  <a:prstClr val="black"/>
                </a:solidFill>
              </a:rPr>
              <a:t>deplasările</a:t>
            </a:r>
            <a:r>
              <a:rPr lang="en-US" sz="1600" dirty="0">
                <a:solidFill>
                  <a:prstClr val="black"/>
                </a:solidFill>
              </a:rPr>
              <a:t> </a:t>
            </a:r>
            <a:r>
              <a:rPr lang="en-US" sz="1600" dirty="0" err="1">
                <a:solidFill>
                  <a:prstClr val="black"/>
                </a:solidFill>
              </a:rPr>
              <a:t>ușoare</a:t>
            </a:r>
            <a:r>
              <a:rPr lang="en-US" sz="1600" dirty="0">
                <a:solidFill>
                  <a:prstClr val="black"/>
                </a:solidFill>
              </a:rPr>
              <a:t> </a:t>
            </a:r>
            <a:r>
              <a:rPr lang="en-US" sz="1600" dirty="0" err="1">
                <a:solidFill>
                  <a:prstClr val="black"/>
                </a:solidFill>
              </a:rPr>
              <a:t>în</a:t>
            </a:r>
            <a:r>
              <a:rPr lang="en-US" sz="1600" dirty="0">
                <a:solidFill>
                  <a:prstClr val="black"/>
                </a:solidFill>
              </a:rPr>
              <a:t> </a:t>
            </a:r>
            <a:r>
              <a:rPr lang="en-US" sz="1600" dirty="0" err="1">
                <a:solidFill>
                  <a:prstClr val="black"/>
                </a:solidFill>
              </a:rPr>
              <a:t>poziție</a:t>
            </a:r>
            <a:r>
              <a:rPr lang="en-US" sz="1600" dirty="0">
                <a:solidFill>
                  <a:prstClr val="black"/>
                </a:solidFill>
              </a:rPr>
              <a:t>).</a:t>
            </a:r>
            <a:r>
              <a:rPr lang="ro-RO" sz="1600" dirty="0">
                <a:solidFill>
                  <a:prstClr val="black"/>
                </a:solidFill>
              </a:rPr>
              <a:t> </a:t>
            </a:r>
            <a:r>
              <a:rPr lang="en-US" sz="1600" dirty="0">
                <a:solidFill>
                  <a:prstClr val="black"/>
                </a:solidFill>
              </a:rPr>
              <a:t>RNN pot fi considerate ca un fractal de </a:t>
            </a:r>
            <a:r>
              <a:rPr lang="en-US" sz="1600" dirty="0" err="1">
                <a:solidFill>
                  <a:prstClr val="black"/>
                </a:solidFill>
              </a:rPr>
              <a:t>înțelegere</a:t>
            </a:r>
            <a:r>
              <a:rPr lang="en-US" sz="1600" dirty="0">
                <a:solidFill>
                  <a:prstClr val="black"/>
                </a:solidFill>
              </a:rPr>
              <a:t>: </a:t>
            </a:r>
            <a:r>
              <a:rPr lang="en-US" sz="1600" dirty="0" err="1">
                <a:solidFill>
                  <a:prstClr val="black"/>
                </a:solidFill>
              </a:rPr>
              <a:t>încep</a:t>
            </a:r>
            <a:r>
              <a:rPr lang="en-US" sz="1600" dirty="0">
                <a:solidFill>
                  <a:prstClr val="black"/>
                </a:solidFill>
              </a:rPr>
              <a:t> </a:t>
            </a:r>
            <a:r>
              <a:rPr lang="en-US" sz="1600" dirty="0" err="1">
                <a:solidFill>
                  <a:prstClr val="black"/>
                </a:solidFill>
              </a:rPr>
              <a:t>prin</a:t>
            </a:r>
            <a:r>
              <a:rPr lang="en-US" sz="1600" dirty="0">
                <a:solidFill>
                  <a:prstClr val="black"/>
                </a:solidFill>
              </a:rPr>
              <a:t> a </a:t>
            </a:r>
            <a:r>
              <a:rPr lang="en-US" sz="1600" dirty="0" err="1">
                <a:solidFill>
                  <a:prstClr val="black"/>
                </a:solidFill>
              </a:rPr>
              <a:t>vedea</a:t>
            </a:r>
            <a:r>
              <a:rPr lang="en-US" sz="1600" dirty="0">
                <a:solidFill>
                  <a:prstClr val="black"/>
                </a:solidFill>
              </a:rPr>
              <a:t> </a:t>
            </a:r>
            <a:r>
              <a:rPr lang="en-US" sz="1600" dirty="0" err="1">
                <a:solidFill>
                  <a:prstClr val="black"/>
                </a:solidFill>
              </a:rPr>
              <a:t>linii</a:t>
            </a:r>
            <a:r>
              <a:rPr lang="en-US" sz="1600" dirty="0">
                <a:solidFill>
                  <a:prstClr val="black"/>
                </a:solidFill>
              </a:rPr>
              <a:t> </a:t>
            </a:r>
            <a:r>
              <a:rPr lang="en-US" sz="1600" dirty="0" err="1">
                <a:solidFill>
                  <a:prstClr val="black"/>
                </a:solidFill>
              </a:rPr>
              <a:t>și</a:t>
            </a:r>
            <a:r>
              <a:rPr lang="en-US" sz="1600" dirty="0">
                <a:solidFill>
                  <a:prstClr val="black"/>
                </a:solidFill>
              </a:rPr>
              <a:t> </a:t>
            </a:r>
            <a:r>
              <a:rPr lang="en-US" sz="1600" dirty="0" err="1">
                <a:solidFill>
                  <a:prstClr val="black"/>
                </a:solidFill>
              </a:rPr>
              <a:t>culori</a:t>
            </a:r>
            <a:r>
              <a:rPr lang="en-US" sz="1600" dirty="0">
                <a:solidFill>
                  <a:prstClr val="black"/>
                </a:solidFill>
              </a:rPr>
              <a:t> de </a:t>
            </a:r>
            <a:r>
              <a:rPr lang="en-US" sz="1600" dirty="0" err="1">
                <a:solidFill>
                  <a:prstClr val="black"/>
                </a:solidFill>
              </a:rPr>
              <a:t>bază</a:t>
            </a:r>
            <a:r>
              <a:rPr lang="en-US" sz="1600" dirty="0">
                <a:solidFill>
                  <a:prstClr val="black"/>
                </a:solidFill>
              </a:rPr>
              <a:t>, </a:t>
            </a:r>
            <a:r>
              <a:rPr lang="en-US" sz="1600" dirty="0" err="1">
                <a:solidFill>
                  <a:prstClr val="black"/>
                </a:solidFill>
              </a:rPr>
              <a:t>apoi</a:t>
            </a:r>
            <a:r>
              <a:rPr lang="en-US" sz="1600" dirty="0">
                <a:solidFill>
                  <a:prstClr val="black"/>
                </a:solidFill>
              </a:rPr>
              <a:t> le </a:t>
            </a:r>
            <a:r>
              <a:rPr lang="en-US" sz="1600" dirty="0" err="1">
                <a:solidFill>
                  <a:prstClr val="black"/>
                </a:solidFill>
              </a:rPr>
              <a:t>combină</a:t>
            </a:r>
            <a:r>
              <a:rPr lang="en-US" sz="1600" dirty="0">
                <a:solidFill>
                  <a:prstClr val="black"/>
                </a:solidFill>
              </a:rPr>
              <a:t> </a:t>
            </a:r>
            <a:r>
              <a:rPr lang="en-US" sz="1600" dirty="0" err="1">
                <a:solidFill>
                  <a:prstClr val="black"/>
                </a:solidFill>
              </a:rPr>
              <a:t>în</a:t>
            </a:r>
            <a:r>
              <a:rPr lang="en-US" sz="1600" dirty="0">
                <a:solidFill>
                  <a:prstClr val="black"/>
                </a:solidFill>
              </a:rPr>
              <a:t> </a:t>
            </a:r>
            <a:r>
              <a:rPr lang="en-US" sz="1600" dirty="0" err="1">
                <a:solidFill>
                  <a:prstClr val="black"/>
                </a:solidFill>
              </a:rPr>
              <a:t>forme</a:t>
            </a:r>
            <a:r>
              <a:rPr lang="en-US" sz="1600" dirty="0">
                <a:solidFill>
                  <a:prstClr val="black"/>
                </a:solidFill>
              </a:rPr>
              <a:t> simple, </a:t>
            </a:r>
            <a:r>
              <a:rPr lang="en-US" sz="1600" dirty="0" err="1">
                <a:solidFill>
                  <a:prstClr val="black"/>
                </a:solidFill>
              </a:rPr>
              <a:t>apoi</a:t>
            </a:r>
            <a:r>
              <a:rPr lang="en-US" sz="1600" dirty="0">
                <a:solidFill>
                  <a:prstClr val="black"/>
                </a:solidFill>
              </a:rPr>
              <a:t> </a:t>
            </a:r>
            <a:r>
              <a:rPr lang="en-US" sz="1600" dirty="0" err="1">
                <a:solidFill>
                  <a:prstClr val="black"/>
                </a:solidFill>
              </a:rPr>
              <a:t>în</a:t>
            </a:r>
            <a:r>
              <a:rPr lang="en-US" sz="1600" dirty="0">
                <a:solidFill>
                  <a:prstClr val="black"/>
                </a:solidFill>
              </a:rPr>
              <a:t> </a:t>
            </a:r>
            <a:r>
              <a:rPr lang="en-US" sz="1600" dirty="0" err="1">
                <a:solidFill>
                  <a:prstClr val="black"/>
                </a:solidFill>
              </a:rPr>
              <a:t>părți</a:t>
            </a:r>
            <a:r>
              <a:rPr lang="en-US" sz="1600" dirty="0">
                <a:solidFill>
                  <a:prstClr val="black"/>
                </a:solidFill>
              </a:rPr>
              <a:t> </a:t>
            </a:r>
            <a:r>
              <a:rPr lang="en-US" sz="1600" dirty="0" err="1">
                <a:solidFill>
                  <a:prstClr val="black"/>
                </a:solidFill>
              </a:rPr>
              <a:t>mai</a:t>
            </a:r>
            <a:r>
              <a:rPr lang="en-US" sz="1600" dirty="0">
                <a:solidFill>
                  <a:prstClr val="black"/>
                </a:solidFill>
              </a:rPr>
              <a:t> </a:t>
            </a:r>
            <a:r>
              <a:rPr lang="en-US" sz="1600" dirty="0" err="1">
                <a:solidFill>
                  <a:prstClr val="black"/>
                </a:solidFill>
              </a:rPr>
              <a:t>complexe</a:t>
            </a:r>
            <a:r>
              <a:rPr lang="en-US" sz="1600" dirty="0">
                <a:solidFill>
                  <a:prstClr val="black"/>
                </a:solidFill>
              </a:rPr>
              <a:t> </a:t>
            </a:r>
            <a:r>
              <a:rPr lang="en-US" sz="1600" dirty="0" err="1">
                <a:solidFill>
                  <a:prstClr val="black"/>
                </a:solidFill>
              </a:rPr>
              <a:t>și</a:t>
            </a:r>
            <a:r>
              <a:rPr lang="en-US" sz="1600" dirty="0">
                <a:solidFill>
                  <a:prstClr val="black"/>
                </a:solidFill>
              </a:rPr>
              <a:t>, </a:t>
            </a:r>
            <a:r>
              <a:rPr lang="en-US" sz="1600" dirty="0" err="1">
                <a:solidFill>
                  <a:prstClr val="black"/>
                </a:solidFill>
              </a:rPr>
              <a:t>în</a:t>
            </a:r>
            <a:r>
              <a:rPr lang="en-US" sz="1600" dirty="0">
                <a:solidFill>
                  <a:prstClr val="black"/>
                </a:solidFill>
              </a:rPr>
              <a:t> final, </a:t>
            </a:r>
            <a:r>
              <a:rPr lang="en-US" sz="1600" dirty="0" err="1">
                <a:solidFill>
                  <a:prstClr val="black"/>
                </a:solidFill>
              </a:rPr>
              <a:t>folosesc</a:t>
            </a:r>
            <a:r>
              <a:rPr lang="en-US" sz="1600" dirty="0">
                <a:solidFill>
                  <a:prstClr val="black"/>
                </a:solidFill>
              </a:rPr>
              <a:t> </a:t>
            </a:r>
            <a:r>
              <a:rPr lang="en-US" sz="1600" dirty="0" err="1">
                <a:solidFill>
                  <a:prstClr val="black"/>
                </a:solidFill>
              </a:rPr>
              <a:t>toate</a:t>
            </a:r>
            <a:r>
              <a:rPr lang="en-US" sz="1600" dirty="0">
                <a:solidFill>
                  <a:prstClr val="black"/>
                </a:solidFill>
              </a:rPr>
              <a:t> </a:t>
            </a:r>
            <a:r>
              <a:rPr lang="en-US" sz="1600" dirty="0" err="1">
                <a:solidFill>
                  <a:prstClr val="black"/>
                </a:solidFill>
              </a:rPr>
              <a:t>aceste</a:t>
            </a:r>
            <a:r>
              <a:rPr lang="en-US" sz="1600" dirty="0">
                <a:solidFill>
                  <a:prstClr val="black"/>
                </a:solidFill>
              </a:rPr>
              <a:t> </a:t>
            </a:r>
            <a:r>
              <a:rPr lang="en-US" sz="1600" dirty="0" err="1">
                <a:solidFill>
                  <a:prstClr val="black"/>
                </a:solidFill>
              </a:rPr>
              <a:t>informații</a:t>
            </a:r>
            <a:r>
              <a:rPr lang="en-US" sz="1600" dirty="0">
                <a:solidFill>
                  <a:prstClr val="black"/>
                </a:solidFill>
              </a:rPr>
              <a:t> </a:t>
            </a:r>
            <a:r>
              <a:rPr lang="en-US" sz="1600" dirty="0" err="1">
                <a:solidFill>
                  <a:prstClr val="black"/>
                </a:solidFill>
              </a:rPr>
              <a:t>pentru</a:t>
            </a:r>
            <a:r>
              <a:rPr lang="en-US" sz="1600" dirty="0">
                <a:solidFill>
                  <a:prstClr val="black"/>
                </a:solidFill>
              </a:rPr>
              <a:t> a </a:t>
            </a:r>
            <a:r>
              <a:rPr lang="en-US" sz="1600" dirty="0" err="1">
                <a:solidFill>
                  <a:prstClr val="black"/>
                </a:solidFill>
              </a:rPr>
              <a:t>lua</a:t>
            </a:r>
            <a:r>
              <a:rPr lang="en-US" sz="1600" dirty="0">
                <a:solidFill>
                  <a:prstClr val="black"/>
                </a:solidFill>
              </a:rPr>
              <a:t> o </a:t>
            </a:r>
            <a:r>
              <a:rPr lang="en-US" sz="1600" dirty="0" err="1">
                <a:solidFill>
                  <a:prstClr val="black"/>
                </a:solidFill>
              </a:rPr>
              <a:t>decizie</a:t>
            </a:r>
            <a:r>
              <a:rPr lang="en-US" sz="1600" dirty="0">
                <a:solidFill>
                  <a:prstClr val="black"/>
                </a:solidFill>
              </a:rPr>
              <a:t> cu </a:t>
            </a:r>
            <a:r>
              <a:rPr lang="en-US" sz="1600" dirty="0" err="1">
                <a:solidFill>
                  <a:prstClr val="black"/>
                </a:solidFill>
              </a:rPr>
              <a:t>privire</a:t>
            </a:r>
            <a:r>
              <a:rPr lang="en-US" sz="1600" dirty="0">
                <a:solidFill>
                  <a:prstClr val="black"/>
                </a:solidFill>
              </a:rPr>
              <a:t> la </a:t>
            </a:r>
            <a:r>
              <a:rPr lang="en-US" sz="1600" dirty="0" err="1">
                <a:solidFill>
                  <a:prstClr val="black"/>
                </a:solidFill>
              </a:rPr>
              <a:t>imaginea</a:t>
            </a:r>
            <a:r>
              <a:rPr lang="en-US" sz="1600" dirty="0">
                <a:solidFill>
                  <a:prstClr val="black"/>
                </a:solidFill>
              </a:rPr>
              <a:t> de </a:t>
            </a:r>
            <a:r>
              <a:rPr lang="en-US" sz="1600" dirty="0" err="1">
                <a:solidFill>
                  <a:prstClr val="black"/>
                </a:solidFill>
              </a:rPr>
              <a:t>ansamblu</a:t>
            </a:r>
            <a:r>
              <a:rPr lang="en-US" sz="1600" u="sng" dirty="0">
                <a:solidFill>
                  <a:prstClr val="black"/>
                </a:solidFill>
              </a:rPr>
              <a:t>.</a:t>
            </a:r>
          </a:p>
          <a:p>
            <a:endParaRPr lang="en-US" dirty="0">
              <a:solidFill>
                <a:prstClr val="black"/>
              </a:solidFill>
            </a:endParaRPr>
          </a:p>
        </p:txBody>
      </p:sp>
      <p:sp>
        <p:nvSpPr>
          <p:cNvPr id="2" name="Rectangle 1"/>
          <p:cNvSpPr/>
          <p:nvPr/>
        </p:nvSpPr>
        <p:spPr>
          <a:xfrm>
            <a:off x="4834488" y="-20792"/>
            <a:ext cx="1648208" cy="400110"/>
          </a:xfrm>
          <a:prstGeom prst="rect">
            <a:avLst/>
          </a:prstGeom>
        </p:spPr>
        <p:txBody>
          <a:bodyPr wrap="square">
            <a:spAutoFit/>
          </a:bodyPr>
          <a:lstStyle/>
          <a:p>
            <a:r>
              <a:rPr lang="ro-RO" sz="2000" b="1" dirty="0">
                <a:latin typeface="Calibri" panose="020F0502020204030204" pitchFamily="34" charset="0"/>
                <a:cs typeface="Calibri" panose="020F0502020204030204" pitchFamily="34" charset="0"/>
              </a:rPr>
              <a:t>Soluția finală</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5990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A27BB-46DC-3909-CE66-AAE436293C6B}"/>
              </a:ext>
            </a:extLst>
          </p:cNvPr>
          <p:cNvSpPr/>
          <p:nvPr/>
        </p:nvSpPr>
        <p:spPr>
          <a:xfrm>
            <a:off x="1212111" y="566678"/>
            <a:ext cx="9983972" cy="3693319"/>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lvl="0">
              <a:defRPr/>
            </a:pPr>
            <a:r>
              <a:rPr lang="ro-RO" b="1" kern="0" dirty="0">
                <a:solidFill>
                  <a:prstClr val="black"/>
                </a:solidFill>
              </a:rPr>
              <a:t>  </a:t>
            </a:r>
            <a:r>
              <a:rPr lang="ro-RO" sz="2000" b="1" u="sng" kern="0" dirty="0">
                <a:solidFill>
                  <a:prstClr val="black"/>
                </a:solidFill>
              </a:rPr>
              <a:t>Dezvoltarea Aplicației</a:t>
            </a:r>
          </a:p>
          <a:p>
            <a:pPr lvl="0">
              <a:defRPr/>
            </a:pPr>
            <a:r>
              <a:rPr lang="ro-RO" b="1" kern="0" dirty="0">
                <a:solidFill>
                  <a:prstClr val="black"/>
                </a:solidFill>
              </a:rPr>
              <a:t>Etapa 1</a:t>
            </a:r>
            <a:r>
              <a:rPr lang="ro-RO" kern="0" dirty="0">
                <a:solidFill>
                  <a:prstClr val="black"/>
                </a:solidFill>
              </a:rPr>
              <a:t> – </a:t>
            </a:r>
            <a:r>
              <a:rPr lang="ro-RO" b="1" i="1" kern="0" dirty="0">
                <a:solidFill>
                  <a:prstClr val="black"/>
                </a:solidFill>
              </a:rPr>
              <a:t>Preprocesarea /Pregătirea datelor</a:t>
            </a:r>
          </a:p>
          <a:p>
            <a:pPr lvl="0">
              <a:defRPr/>
            </a:pPr>
            <a:r>
              <a:rPr lang="ro-RO" kern="0" dirty="0">
                <a:solidFill>
                  <a:prstClr val="black"/>
                </a:solidFill>
              </a:rPr>
              <a:t>a.	</a:t>
            </a:r>
            <a:r>
              <a:rPr lang="ro-RO" i="1" u="sng" kern="0" dirty="0">
                <a:solidFill>
                  <a:prstClr val="black"/>
                </a:solidFill>
              </a:rPr>
              <a:t>Identificarea formelor de undă </a:t>
            </a:r>
          </a:p>
          <a:p>
            <a:pPr lvl="0">
              <a:defRPr/>
            </a:pPr>
            <a:r>
              <a:rPr lang="ro-RO" kern="0" dirty="0">
                <a:solidFill>
                  <a:prstClr val="black"/>
                </a:solidFill>
              </a:rPr>
              <a:t>Rezultatele obținute antrenând RNN pe setul de imagini neprocesate (</a:t>
            </a:r>
            <a:r>
              <a:rPr lang="ro-RO" b="1" i="1" kern="0" dirty="0">
                <a:solidFill>
                  <a:prstClr val="black"/>
                </a:solidFill>
              </a:rPr>
              <a:t>Trasa 1</a:t>
            </a:r>
            <a:r>
              <a:rPr lang="ro-RO" kern="0" dirty="0">
                <a:solidFill>
                  <a:prstClr val="black"/>
                </a:solidFill>
              </a:rPr>
              <a:t>) au avut un grad mic de acuratețe (42%) ceea ce indică faptul că volumul de imagini pe care s-a efectuat procesul e prea mic și e afectat de lipsa unei distincții vizuale clare și repetitive intre cele 2 categorii.</a:t>
            </a:r>
          </a:p>
          <a:p>
            <a:pPr lvl="0">
              <a:defRPr/>
            </a:pPr>
            <a:r>
              <a:rPr lang="ro-RO" kern="0" dirty="0">
                <a:solidFill>
                  <a:prstClr val="black"/>
                </a:solidFill>
              </a:rPr>
              <a:t>De aceea am decis să implementăm un modul adițional care va selecta din setul de imagini doar acele zone în care formele de undă depășesc 50% din amplitudinea maximă a semnalului. Dimensiunea standard a selecției a fost definită la 290 * 24 pixeli. </a:t>
            </a:r>
          </a:p>
          <a:p>
            <a:pPr lvl="0">
              <a:defRPr/>
            </a:pPr>
            <a:r>
              <a:rPr lang="ro-RO" kern="0" dirty="0">
                <a:solidFill>
                  <a:prstClr val="black"/>
                </a:solidFill>
              </a:rPr>
              <a:t>b.         </a:t>
            </a:r>
            <a:r>
              <a:rPr lang="ro-RO" i="1" u="sng" kern="0" dirty="0">
                <a:solidFill>
                  <a:prstClr val="black"/>
                </a:solidFill>
              </a:rPr>
              <a:t>Redimensionare imagini </a:t>
            </a:r>
            <a:r>
              <a:rPr lang="ro-RO" kern="0" dirty="0">
                <a:solidFill>
                  <a:prstClr val="black"/>
                </a:solidFill>
              </a:rPr>
              <a:t>– rețeaua neurală trebuie să fie antrenată pe un set de imagini cu aceleași dimensiuni (nr. pixeli lățime &amp; înălțime); implementarea funcției de identificare formă de undă ține cont de această cerință si nu mai este necesar să efectuăm redimensionarea. </a:t>
            </a:r>
          </a:p>
          <a:p>
            <a:pPr lvl="0">
              <a:defRPr/>
            </a:pPr>
            <a:endParaRPr lang="ro-RO" kern="0" dirty="0">
              <a:solidFill>
                <a:prstClr val="black"/>
              </a:solidFill>
            </a:endParaRPr>
          </a:p>
        </p:txBody>
      </p:sp>
      <p:pic>
        <p:nvPicPr>
          <p:cNvPr id="8" name="Picture 7"/>
          <p:cNvPicPr>
            <a:picLocks noChangeAspect="1"/>
          </p:cNvPicPr>
          <p:nvPr/>
        </p:nvPicPr>
        <p:blipFill>
          <a:blip r:embed="rId2"/>
          <a:stretch>
            <a:fillRect/>
          </a:stretch>
        </p:blipFill>
        <p:spPr>
          <a:xfrm>
            <a:off x="2761717" y="3878502"/>
            <a:ext cx="6571666" cy="2239904"/>
          </a:xfrm>
          <a:prstGeom prst="rect">
            <a:avLst/>
          </a:prstGeom>
        </p:spPr>
      </p:pic>
      <p:sp>
        <p:nvSpPr>
          <p:cNvPr id="10" name="Rectangle 9"/>
          <p:cNvSpPr/>
          <p:nvPr/>
        </p:nvSpPr>
        <p:spPr>
          <a:xfrm>
            <a:off x="4474919" y="5736911"/>
            <a:ext cx="2477281" cy="369332"/>
          </a:xfrm>
          <a:prstGeom prst="rect">
            <a:avLst/>
          </a:prstGeom>
        </p:spPr>
        <p:txBody>
          <a:bodyPr wrap="none">
            <a:spAutoFit/>
          </a:bodyPr>
          <a:lstStyle/>
          <a:p>
            <a:r>
              <a:rPr lang="en-US" i="1" dirty="0" err="1"/>
              <a:t>Identificarea</a:t>
            </a:r>
            <a:r>
              <a:rPr lang="en-US" i="1" dirty="0"/>
              <a:t> </a:t>
            </a:r>
            <a:r>
              <a:rPr lang="en-US" i="1" dirty="0" err="1"/>
              <a:t>formelor</a:t>
            </a:r>
            <a:r>
              <a:rPr lang="en-US" i="1" dirty="0"/>
              <a:t> de </a:t>
            </a:r>
            <a:r>
              <a:rPr lang="en-US" i="1" dirty="0" err="1"/>
              <a:t>undă</a:t>
            </a:r>
            <a:endParaRPr lang="en-US" i="1" dirty="0"/>
          </a:p>
        </p:txBody>
      </p:sp>
    </p:spTree>
    <p:extLst>
      <p:ext uri="{BB962C8B-B14F-4D97-AF65-F5344CB8AC3E}">
        <p14:creationId xmlns:p14="http://schemas.microsoft.com/office/powerpoint/2010/main" val="1934261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999460"/>
            <a:ext cx="9709297" cy="4876408"/>
          </a:xfr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40000" lnSpcReduction="20000"/>
          </a:bodyPr>
          <a:lstStyle/>
          <a:p>
            <a:pPr marL="0" indent="0">
              <a:buNone/>
            </a:pPr>
            <a:r>
              <a:rPr lang="ro-RO" sz="4500" dirty="0"/>
              <a:t>    </a:t>
            </a:r>
            <a:r>
              <a:rPr lang="en-US" sz="4500" dirty="0"/>
              <a:t>c.	</a:t>
            </a:r>
            <a:r>
              <a:rPr lang="ro-RO" sz="4500" dirty="0"/>
              <a:t>           </a:t>
            </a:r>
            <a:r>
              <a:rPr lang="en-US" sz="4500" i="1" u="sng" dirty="0" err="1"/>
              <a:t>Normalizare</a:t>
            </a:r>
            <a:r>
              <a:rPr lang="en-US" sz="4500" i="1" u="sng" dirty="0"/>
              <a:t> </a:t>
            </a:r>
            <a:r>
              <a:rPr lang="en-US" sz="4500" dirty="0"/>
              <a:t>– </a:t>
            </a:r>
            <a:r>
              <a:rPr lang="en-US" sz="4500" dirty="0" err="1"/>
              <a:t>aduce</a:t>
            </a:r>
            <a:r>
              <a:rPr lang="en-US" sz="4500" dirty="0"/>
              <a:t> </a:t>
            </a:r>
            <a:r>
              <a:rPr lang="en-US" sz="4500" dirty="0" err="1"/>
              <a:t>toate</a:t>
            </a:r>
            <a:r>
              <a:rPr lang="en-US" sz="4500" dirty="0"/>
              <a:t> </a:t>
            </a:r>
            <a:r>
              <a:rPr lang="en-US" sz="4500" dirty="0" err="1"/>
              <a:t>valorile</a:t>
            </a:r>
            <a:r>
              <a:rPr lang="en-US" sz="4500" dirty="0"/>
              <a:t> </a:t>
            </a:r>
            <a:r>
              <a:rPr lang="en-US" sz="4500" dirty="0" err="1"/>
              <a:t>caracteristicilor</a:t>
            </a:r>
            <a:r>
              <a:rPr lang="en-US" sz="4500" dirty="0"/>
              <a:t> </a:t>
            </a:r>
            <a:r>
              <a:rPr lang="en-US" sz="4500" dirty="0" err="1"/>
              <a:t>pe</a:t>
            </a:r>
            <a:r>
              <a:rPr lang="en-US" sz="4500" dirty="0"/>
              <a:t> o </a:t>
            </a:r>
            <a:r>
              <a:rPr lang="en-US" sz="4500" dirty="0" err="1"/>
              <a:t>scară</a:t>
            </a:r>
            <a:r>
              <a:rPr lang="en-US" sz="4500" dirty="0"/>
              <a:t> </a:t>
            </a:r>
            <a:r>
              <a:rPr lang="en-US" sz="4500" dirty="0" err="1"/>
              <a:t>comună</a:t>
            </a:r>
            <a:r>
              <a:rPr lang="en-US" sz="4500" dirty="0"/>
              <a:t>, de </a:t>
            </a:r>
            <a:r>
              <a:rPr lang="en-US" sz="4500" dirty="0" err="1"/>
              <a:t>obicei</a:t>
            </a:r>
            <a:r>
              <a:rPr lang="en-US" sz="4500" dirty="0"/>
              <a:t> </a:t>
            </a:r>
            <a:r>
              <a:rPr lang="en-US" sz="4500" dirty="0" err="1"/>
              <a:t>între</a:t>
            </a:r>
            <a:r>
              <a:rPr lang="en-US" sz="4500" dirty="0"/>
              <a:t> 0 </a:t>
            </a:r>
            <a:r>
              <a:rPr lang="en-US" sz="4500" dirty="0" err="1"/>
              <a:t>și</a:t>
            </a:r>
            <a:r>
              <a:rPr lang="en-US" sz="4500" dirty="0"/>
              <a:t> 1</a:t>
            </a:r>
            <a:r>
              <a:rPr lang="ro-RO" sz="4500" dirty="0"/>
              <a:t> </a:t>
            </a:r>
            <a:r>
              <a:rPr lang="en-US" sz="4500" dirty="0"/>
              <a:t>(</a:t>
            </a:r>
            <a:r>
              <a:rPr lang="en-US" sz="4500" dirty="0" err="1"/>
              <a:t>varianta</a:t>
            </a:r>
            <a:r>
              <a:rPr lang="en-US" sz="4500" dirty="0"/>
              <a:t> </a:t>
            </a:r>
            <a:r>
              <a:rPr lang="en-US" sz="4500" dirty="0" err="1"/>
              <a:t>folosită</a:t>
            </a:r>
            <a:r>
              <a:rPr lang="en-US" sz="4500" dirty="0"/>
              <a:t> </a:t>
            </a:r>
            <a:r>
              <a:rPr lang="en-US" sz="4500" dirty="0" err="1"/>
              <a:t>în</a:t>
            </a:r>
            <a:r>
              <a:rPr lang="en-US" sz="4500" dirty="0"/>
              <a:t> </a:t>
            </a:r>
            <a:r>
              <a:rPr lang="en-US" sz="4500" dirty="0" err="1"/>
              <a:t>această</a:t>
            </a:r>
            <a:r>
              <a:rPr lang="en-US" sz="4500" dirty="0"/>
              <a:t> </a:t>
            </a:r>
            <a:r>
              <a:rPr lang="en-US" sz="4500" dirty="0" err="1"/>
              <a:t>soluție</a:t>
            </a:r>
            <a:r>
              <a:rPr lang="en-US" sz="4500" dirty="0"/>
              <a:t>) </a:t>
            </a:r>
            <a:r>
              <a:rPr lang="en-US" sz="4500" dirty="0" err="1"/>
              <a:t>sau</a:t>
            </a:r>
            <a:r>
              <a:rPr lang="en-US" sz="4500" dirty="0"/>
              <a:t> cu o </a:t>
            </a:r>
            <a:r>
              <a:rPr lang="en-US" sz="4500" dirty="0" err="1"/>
              <a:t>distribuție</a:t>
            </a:r>
            <a:r>
              <a:rPr lang="en-US" sz="4500" dirty="0"/>
              <a:t> </a:t>
            </a:r>
            <a:r>
              <a:rPr lang="en-US" sz="4500" dirty="0" err="1"/>
              <a:t>standardizată</a:t>
            </a:r>
            <a:r>
              <a:rPr lang="en-US" sz="4500" dirty="0"/>
              <a:t>. </a:t>
            </a:r>
            <a:r>
              <a:rPr lang="en-US" sz="4500" dirty="0" err="1"/>
              <a:t>Acest</a:t>
            </a:r>
            <a:r>
              <a:rPr lang="en-US" sz="4500" dirty="0"/>
              <a:t> </a:t>
            </a:r>
            <a:r>
              <a:rPr lang="en-US" sz="4500" dirty="0" err="1"/>
              <a:t>lucru</a:t>
            </a:r>
            <a:r>
              <a:rPr lang="en-US" sz="4500" dirty="0"/>
              <a:t> </a:t>
            </a:r>
            <a:r>
              <a:rPr lang="en-US" sz="4500" dirty="0" err="1"/>
              <a:t>ajută</a:t>
            </a:r>
            <a:r>
              <a:rPr lang="en-US" sz="4500" dirty="0"/>
              <a:t> </a:t>
            </a:r>
            <a:r>
              <a:rPr lang="en-US" sz="4500" dirty="0" err="1"/>
              <a:t>modelul</a:t>
            </a:r>
            <a:r>
              <a:rPr lang="en-US" sz="4500" dirty="0"/>
              <a:t> </a:t>
            </a:r>
            <a:r>
              <a:rPr lang="en-US" sz="4500" dirty="0" err="1"/>
              <a:t>să</a:t>
            </a:r>
            <a:r>
              <a:rPr lang="en-US" sz="4500" dirty="0"/>
              <a:t> </a:t>
            </a:r>
            <a:r>
              <a:rPr lang="en-US" sz="4500" dirty="0" err="1"/>
              <a:t>învețe</a:t>
            </a:r>
            <a:r>
              <a:rPr lang="en-US" sz="4500" dirty="0"/>
              <a:t> </a:t>
            </a:r>
            <a:r>
              <a:rPr lang="en-US" sz="4500" dirty="0" err="1"/>
              <a:t>mai</a:t>
            </a:r>
            <a:r>
              <a:rPr lang="en-US" sz="4500" dirty="0"/>
              <a:t> rapid </a:t>
            </a:r>
            <a:r>
              <a:rPr lang="en-US" sz="4500" dirty="0" err="1"/>
              <a:t>și</a:t>
            </a:r>
            <a:r>
              <a:rPr lang="en-US" sz="4500" dirty="0"/>
              <a:t> </a:t>
            </a:r>
            <a:r>
              <a:rPr lang="en-US" sz="4500" dirty="0" err="1"/>
              <a:t>mai</a:t>
            </a:r>
            <a:r>
              <a:rPr lang="en-US" sz="4500" dirty="0"/>
              <a:t> </a:t>
            </a:r>
            <a:r>
              <a:rPr lang="en-US" sz="4500" dirty="0" err="1"/>
              <a:t>stabil</a:t>
            </a:r>
            <a:r>
              <a:rPr lang="en-US" sz="4500" dirty="0"/>
              <a:t>, </a:t>
            </a:r>
            <a:r>
              <a:rPr lang="en-US" sz="4500" dirty="0" err="1"/>
              <a:t>evitând</a:t>
            </a:r>
            <a:r>
              <a:rPr lang="en-US" sz="4500" dirty="0"/>
              <a:t> </a:t>
            </a:r>
            <a:r>
              <a:rPr lang="en-US" sz="4500" dirty="0" err="1"/>
              <a:t>probleme</a:t>
            </a:r>
            <a:r>
              <a:rPr lang="en-US" sz="4500" dirty="0"/>
              <a:t> </a:t>
            </a:r>
            <a:r>
              <a:rPr lang="en-US" sz="4500" dirty="0" err="1"/>
              <a:t>precum</a:t>
            </a:r>
            <a:r>
              <a:rPr lang="en-US" sz="4500" dirty="0"/>
              <a:t> </a:t>
            </a:r>
            <a:r>
              <a:rPr lang="en-US" sz="4500" dirty="0" err="1"/>
              <a:t>dominanța</a:t>
            </a:r>
            <a:r>
              <a:rPr lang="en-US" sz="4500" dirty="0"/>
              <a:t> </a:t>
            </a:r>
            <a:r>
              <a:rPr lang="en-US" sz="4500" dirty="0" err="1"/>
              <a:t>unor</a:t>
            </a:r>
            <a:r>
              <a:rPr lang="en-US" sz="4500" dirty="0"/>
              <a:t> </a:t>
            </a:r>
            <a:r>
              <a:rPr lang="en-US" sz="4500" dirty="0" err="1"/>
              <a:t>caracteristici</a:t>
            </a:r>
            <a:r>
              <a:rPr lang="en-US" sz="4500" dirty="0"/>
              <a:t> </a:t>
            </a:r>
            <a:r>
              <a:rPr lang="en-US" sz="4500" dirty="0" err="1"/>
              <a:t>sau</a:t>
            </a:r>
            <a:r>
              <a:rPr lang="en-US" sz="4500" dirty="0"/>
              <a:t> gradient descent </a:t>
            </a:r>
            <a:r>
              <a:rPr lang="en-US" sz="4500" dirty="0" err="1"/>
              <a:t>instabil</a:t>
            </a:r>
            <a:r>
              <a:rPr lang="en-US" sz="4500" dirty="0"/>
              <a:t>).</a:t>
            </a:r>
          </a:p>
          <a:p>
            <a:r>
              <a:rPr lang="en-US" sz="4500" b="1" dirty="0" err="1"/>
              <a:t>Etapa</a:t>
            </a:r>
            <a:r>
              <a:rPr lang="en-US" sz="4500" b="1" dirty="0"/>
              <a:t> 2 </a:t>
            </a:r>
            <a:r>
              <a:rPr lang="en-US" sz="4500" b="1" i="1" dirty="0"/>
              <a:t>– </a:t>
            </a:r>
            <a:r>
              <a:rPr lang="en-US" sz="4500" b="1" i="1" dirty="0" err="1"/>
              <a:t>Definirea</a:t>
            </a:r>
            <a:r>
              <a:rPr lang="en-US" sz="4500" b="1" i="1" dirty="0"/>
              <a:t> </a:t>
            </a:r>
            <a:r>
              <a:rPr lang="en-US" sz="4500" b="1" i="1" dirty="0" err="1"/>
              <a:t>Arhitecturii</a:t>
            </a:r>
            <a:r>
              <a:rPr lang="en-US" sz="4500" b="1" i="1" dirty="0"/>
              <a:t> RNN</a:t>
            </a:r>
          </a:p>
          <a:p>
            <a:r>
              <a:rPr lang="en-US" sz="4500" dirty="0"/>
              <a:t>•	</a:t>
            </a:r>
            <a:r>
              <a:rPr lang="en-US" sz="4500" i="1" dirty="0" err="1"/>
              <a:t>Straturi</a:t>
            </a:r>
            <a:r>
              <a:rPr lang="en-US" sz="4500" i="1" dirty="0"/>
              <a:t> Conv2D </a:t>
            </a:r>
            <a:r>
              <a:rPr lang="en-US" sz="4500" dirty="0"/>
              <a:t>(</a:t>
            </a:r>
            <a:r>
              <a:rPr lang="en-US" sz="4500" dirty="0" err="1"/>
              <a:t>Convoluționale</a:t>
            </a:r>
            <a:r>
              <a:rPr lang="en-US" sz="4500" dirty="0"/>
              <a:t>): </a:t>
            </a:r>
            <a:r>
              <a:rPr lang="en-US" sz="4500" dirty="0" err="1"/>
              <a:t>detectorii</a:t>
            </a:r>
            <a:r>
              <a:rPr lang="en-US" sz="4500" dirty="0"/>
              <a:t> de </a:t>
            </a:r>
            <a:r>
              <a:rPr lang="en-US" sz="4500" dirty="0" err="1"/>
              <a:t>caracteristici</a:t>
            </a:r>
            <a:r>
              <a:rPr lang="en-US" sz="4500" dirty="0"/>
              <a:t> care </a:t>
            </a:r>
            <a:r>
              <a:rPr lang="en-US" sz="4500" dirty="0" err="1"/>
              <a:t>caută</a:t>
            </a:r>
            <a:r>
              <a:rPr lang="en-US" sz="4500" dirty="0"/>
              <a:t> </a:t>
            </a:r>
            <a:r>
              <a:rPr lang="en-US" sz="4500" dirty="0" err="1"/>
              <a:t>modele</a:t>
            </a:r>
            <a:r>
              <a:rPr lang="en-US" sz="4500" dirty="0"/>
              <a:t>.</a:t>
            </a:r>
          </a:p>
          <a:p>
            <a:r>
              <a:rPr lang="en-US" sz="4500" dirty="0"/>
              <a:t>•	</a:t>
            </a:r>
            <a:r>
              <a:rPr lang="en-US" sz="4500" i="1" dirty="0" err="1"/>
              <a:t>Straturi</a:t>
            </a:r>
            <a:r>
              <a:rPr lang="en-US" sz="4500" i="1" dirty="0"/>
              <a:t> MaxPooling2D </a:t>
            </a:r>
            <a:r>
              <a:rPr lang="en-US" sz="4500" dirty="0"/>
              <a:t>(Pooling): </a:t>
            </a:r>
            <a:r>
              <a:rPr lang="en-US" sz="4500" dirty="0" err="1"/>
              <a:t>Acestea</a:t>
            </a:r>
            <a:r>
              <a:rPr lang="en-US" sz="4500" dirty="0"/>
              <a:t> </a:t>
            </a:r>
            <a:r>
              <a:rPr lang="en-US" sz="4500" dirty="0" err="1"/>
              <a:t>rezumă</a:t>
            </a:r>
            <a:r>
              <a:rPr lang="en-US" sz="4500" dirty="0"/>
              <a:t> </a:t>
            </a:r>
            <a:r>
              <a:rPr lang="en-US" sz="4500" dirty="0" err="1"/>
              <a:t>informațiile</a:t>
            </a:r>
            <a:r>
              <a:rPr lang="en-US" sz="4500" dirty="0"/>
              <a:t> </a:t>
            </a:r>
            <a:r>
              <a:rPr lang="en-US" sz="4500" dirty="0" err="1"/>
              <a:t>și</a:t>
            </a:r>
            <a:r>
              <a:rPr lang="en-US" sz="4500" dirty="0"/>
              <a:t> </a:t>
            </a:r>
            <a:r>
              <a:rPr lang="en-US" sz="4500" dirty="0" err="1"/>
              <a:t>reduc</a:t>
            </a:r>
            <a:r>
              <a:rPr lang="en-US" sz="4500" dirty="0"/>
              <a:t> </a:t>
            </a:r>
            <a:r>
              <a:rPr lang="en-US" sz="4500" dirty="0" err="1"/>
              <a:t>dimensiunea</a:t>
            </a:r>
            <a:r>
              <a:rPr lang="en-US" sz="4500" dirty="0"/>
              <a:t> </a:t>
            </a:r>
            <a:r>
              <a:rPr lang="en-US" sz="4500" dirty="0" err="1"/>
              <a:t>imaginii</a:t>
            </a:r>
            <a:r>
              <a:rPr lang="en-US" sz="4500" dirty="0"/>
              <a:t>, </a:t>
            </a:r>
            <a:r>
              <a:rPr lang="en-US" sz="4500" dirty="0" err="1"/>
              <a:t>făcând</a:t>
            </a:r>
            <a:r>
              <a:rPr lang="en-US" sz="4500" dirty="0"/>
              <a:t> </a:t>
            </a:r>
            <a:r>
              <a:rPr lang="en-US" sz="4500" dirty="0" err="1"/>
              <a:t>modelul</a:t>
            </a:r>
            <a:r>
              <a:rPr lang="en-US" sz="4500" dirty="0"/>
              <a:t> </a:t>
            </a:r>
            <a:r>
              <a:rPr lang="en-US" sz="4500" dirty="0" err="1"/>
              <a:t>mai</a:t>
            </a:r>
            <a:r>
              <a:rPr lang="en-US" sz="4500" dirty="0"/>
              <a:t> </a:t>
            </a:r>
            <a:r>
              <a:rPr lang="en-US" sz="4500" dirty="0" err="1"/>
              <a:t>eficient</a:t>
            </a:r>
            <a:r>
              <a:rPr lang="en-US" sz="4500" dirty="0"/>
              <a:t>.</a:t>
            </a:r>
          </a:p>
          <a:p>
            <a:r>
              <a:rPr lang="en-US" sz="4500" dirty="0"/>
              <a:t>•</a:t>
            </a:r>
            <a:r>
              <a:rPr lang="en-US" sz="4500" i="1" dirty="0"/>
              <a:t>	</a:t>
            </a:r>
            <a:r>
              <a:rPr lang="en-US" sz="4500" i="1" dirty="0" err="1"/>
              <a:t>Stratul</a:t>
            </a:r>
            <a:r>
              <a:rPr lang="en-US" sz="4500" i="1" dirty="0"/>
              <a:t> „Dropout”: </a:t>
            </a:r>
            <a:r>
              <a:rPr lang="en-US" sz="4500" dirty="0"/>
              <a:t>O </a:t>
            </a:r>
            <a:r>
              <a:rPr lang="en-US" sz="4500" dirty="0" err="1"/>
              <a:t>tehnică</a:t>
            </a:r>
            <a:r>
              <a:rPr lang="en-US" sz="4500" dirty="0"/>
              <a:t> </a:t>
            </a:r>
            <a:r>
              <a:rPr lang="en-US" sz="4500" dirty="0" err="1"/>
              <a:t>pentru</a:t>
            </a:r>
            <a:r>
              <a:rPr lang="en-US" sz="4500" dirty="0"/>
              <a:t> a </a:t>
            </a:r>
            <a:r>
              <a:rPr lang="en-US" sz="4500" dirty="0" err="1"/>
              <a:t>preveni</a:t>
            </a:r>
            <a:r>
              <a:rPr lang="en-US" sz="4500" dirty="0"/>
              <a:t> </a:t>
            </a:r>
            <a:r>
              <a:rPr lang="en-US" sz="4500" dirty="0" err="1"/>
              <a:t>modelul</a:t>
            </a:r>
            <a:r>
              <a:rPr lang="en-US" sz="4500" dirty="0"/>
              <a:t> </a:t>
            </a:r>
            <a:r>
              <a:rPr lang="en-US" sz="4500" dirty="0" err="1"/>
              <a:t>să</a:t>
            </a:r>
            <a:r>
              <a:rPr lang="en-US" sz="4500" dirty="0"/>
              <a:t> </a:t>
            </a:r>
            <a:r>
              <a:rPr lang="en-US" sz="4500" dirty="0" err="1"/>
              <a:t>memoreze</a:t>
            </a:r>
            <a:r>
              <a:rPr lang="en-US" sz="4500" dirty="0"/>
              <a:t> </a:t>
            </a:r>
            <a:r>
              <a:rPr lang="en-US" sz="4500" dirty="0" err="1"/>
              <a:t>pur</a:t>
            </a:r>
            <a:r>
              <a:rPr lang="en-US" sz="4500" dirty="0"/>
              <a:t> </a:t>
            </a:r>
            <a:r>
              <a:rPr lang="en-US" sz="4500" dirty="0" err="1"/>
              <a:t>și</a:t>
            </a:r>
            <a:r>
              <a:rPr lang="en-US" sz="4500" dirty="0"/>
              <a:t> </a:t>
            </a:r>
            <a:r>
              <a:rPr lang="en-US" sz="4500" dirty="0" err="1"/>
              <a:t>simplu</a:t>
            </a:r>
            <a:r>
              <a:rPr lang="en-US" sz="4500" dirty="0"/>
              <a:t> </a:t>
            </a:r>
            <a:r>
              <a:rPr lang="en-US" sz="4500" dirty="0" err="1"/>
              <a:t>imaginile</a:t>
            </a:r>
            <a:r>
              <a:rPr lang="en-US" sz="4500" dirty="0"/>
              <a:t> de </a:t>
            </a:r>
            <a:r>
              <a:rPr lang="en-US" sz="4500" dirty="0" err="1"/>
              <a:t>antrenament</a:t>
            </a:r>
            <a:r>
              <a:rPr lang="en-US" sz="4500" dirty="0"/>
              <a:t> (</a:t>
            </a:r>
            <a:r>
              <a:rPr lang="en-US" sz="4500" dirty="0" err="1"/>
              <a:t>supraîncărcare</a:t>
            </a:r>
            <a:r>
              <a:rPr lang="en-US" sz="4500" dirty="0"/>
              <a:t>) </a:t>
            </a:r>
            <a:r>
              <a:rPr lang="en-US" sz="4500" dirty="0" err="1"/>
              <a:t>prin</a:t>
            </a:r>
            <a:r>
              <a:rPr lang="en-US" sz="4500" dirty="0"/>
              <a:t> </a:t>
            </a:r>
            <a:r>
              <a:rPr lang="en-US" sz="4500" dirty="0" err="1"/>
              <a:t>ignorarea</a:t>
            </a:r>
            <a:r>
              <a:rPr lang="en-US" sz="4500" dirty="0"/>
              <a:t> </a:t>
            </a:r>
            <a:r>
              <a:rPr lang="en-US" sz="4500" dirty="0" err="1"/>
              <a:t>aleatorie</a:t>
            </a:r>
            <a:r>
              <a:rPr lang="en-US" sz="4500" dirty="0"/>
              <a:t> a </a:t>
            </a:r>
            <a:r>
              <a:rPr lang="en-US" sz="4500" dirty="0" err="1"/>
              <a:t>unor</a:t>
            </a:r>
            <a:r>
              <a:rPr lang="en-US" sz="4500" dirty="0"/>
              <a:t> </a:t>
            </a:r>
            <a:r>
              <a:rPr lang="en-US" sz="4500" dirty="0" err="1"/>
              <a:t>neuroni</a:t>
            </a:r>
            <a:r>
              <a:rPr lang="en-US" sz="4500" dirty="0"/>
              <a:t> </a:t>
            </a:r>
            <a:r>
              <a:rPr lang="en-US" sz="4500" dirty="0" err="1"/>
              <a:t>în</a:t>
            </a:r>
            <a:r>
              <a:rPr lang="en-US" sz="4500" dirty="0"/>
              <a:t> </a:t>
            </a:r>
            <a:r>
              <a:rPr lang="en-US" sz="4500" dirty="0" err="1"/>
              <a:t>timpul</a:t>
            </a:r>
            <a:r>
              <a:rPr lang="en-US" sz="4500" dirty="0"/>
              <a:t> </a:t>
            </a:r>
            <a:r>
              <a:rPr lang="en-US" sz="4500" dirty="0" err="1"/>
              <a:t>antrenamentului</a:t>
            </a:r>
            <a:r>
              <a:rPr lang="en-US" sz="4500" dirty="0"/>
              <a:t>, </a:t>
            </a:r>
            <a:r>
              <a:rPr lang="en-US" sz="4500" dirty="0" err="1"/>
              <a:t>forțându</a:t>
            </a:r>
            <a:r>
              <a:rPr lang="en-US" sz="4500" dirty="0"/>
              <a:t>-l </a:t>
            </a:r>
            <a:r>
              <a:rPr lang="en-US" sz="4500" dirty="0" err="1"/>
              <a:t>să</a:t>
            </a:r>
            <a:r>
              <a:rPr lang="en-US" sz="4500" dirty="0"/>
              <a:t> </a:t>
            </a:r>
            <a:r>
              <a:rPr lang="en-US" sz="4500" dirty="0" err="1"/>
              <a:t>învețe</a:t>
            </a:r>
            <a:r>
              <a:rPr lang="en-US" sz="4500" dirty="0"/>
              <a:t> </a:t>
            </a:r>
            <a:r>
              <a:rPr lang="en-US" sz="4500" dirty="0" err="1"/>
              <a:t>caracteristici</a:t>
            </a:r>
            <a:r>
              <a:rPr lang="en-US" sz="4500" dirty="0"/>
              <a:t> </a:t>
            </a:r>
            <a:r>
              <a:rPr lang="en-US" sz="4500" dirty="0" err="1"/>
              <a:t>mai</a:t>
            </a:r>
            <a:r>
              <a:rPr lang="en-US" sz="4500" dirty="0"/>
              <a:t> </a:t>
            </a:r>
            <a:r>
              <a:rPr lang="en-US" sz="4500" dirty="0" err="1"/>
              <a:t>robuste</a:t>
            </a:r>
            <a:r>
              <a:rPr lang="en-US" sz="4500" dirty="0"/>
              <a:t>.</a:t>
            </a:r>
          </a:p>
          <a:p>
            <a:r>
              <a:rPr lang="en-US" sz="4500" i="1" dirty="0"/>
              <a:t>•	</a:t>
            </a:r>
            <a:r>
              <a:rPr lang="en-US" sz="4500" i="1" dirty="0" err="1"/>
              <a:t>Stratul</a:t>
            </a:r>
            <a:r>
              <a:rPr lang="en-US" sz="4500" i="1" dirty="0"/>
              <a:t> „Flatten</a:t>
            </a:r>
            <a:r>
              <a:rPr lang="en-US" sz="4500" dirty="0"/>
              <a:t>”: </a:t>
            </a:r>
            <a:r>
              <a:rPr lang="en-US" sz="4500" dirty="0" err="1"/>
              <a:t>Convertește</a:t>
            </a:r>
            <a:r>
              <a:rPr lang="en-US" sz="4500" dirty="0"/>
              <a:t> </a:t>
            </a:r>
            <a:r>
              <a:rPr lang="en-US" sz="4500" dirty="0" err="1"/>
              <a:t>harta</a:t>
            </a:r>
            <a:r>
              <a:rPr lang="en-US" sz="4500" dirty="0"/>
              <a:t> de </a:t>
            </a:r>
            <a:r>
              <a:rPr lang="en-US" sz="4500" dirty="0" err="1"/>
              <a:t>caracteristici</a:t>
            </a:r>
            <a:r>
              <a:rPr lang="en-US" sz="4500" dirty="0"/>
              <a:t> 2D din </a:t>
            </a:r>
            <a:r>
              <a:rPr lang="en-US" sz="4500" dirty="0" err="1"/>
              <a:t>straturile</a:t>
            </a:r>
            <a:r>
              <a:rPr lang="en-US" sz="4500" dirty="0"/>
              <a:t> </a:t>
            </a:r>
            <a:r>
              <a:rPr lang="en-US" sz="4500" dirty="0" err="1"/>
              <a:t>convoluționale</a:t>
            </a:r>
            <a:r>
              <a:rPr lang="en-US" sz="4500" dirty="0"/>
              <a:t>/pooling </a:t>
            </a:r>
            <a:r>
              <a:rPr lang="en-US" sz="4500" dirty="0" err="1"/>
              <a:t>într</a:t>
            </a:r>
            <a:r>
              <a:rPr lang="en-US" sz="4500" dirty="0"/>
              <a:t>-o </a:t>
            </a:r>
            <a:r>
              <a:rPr lang="en-US" sz="4500" dirty="0" err="1"/>
              <a:t>listă</a:t>
            </a:r>
            <a:r>
              <a:rPr lang="en-US" sz="4500" dirty="0"/>
              <a:t> </a:t>
            </a:r>
            <a:r>
              <a:rPr lang="en-US" sz="4500" dirty="0" err="1"/>
              <a:t>plană</a:t>
            </a:r>
            <a:r>
              <a:rPr lang="en-US" sz="4500" dirty="0"/>
              <a:t>, 1D de </a:t>
            </a:r>
            <a:r>
              <a:rPr lang="en-US" sz="4500" dirty="0" err="1"/>
              <a:t>numere</a:t>
            </a:r>
            <a:r>
              <a:rPr lang="en-US" sz="4500" dirty="0"/>
              <a:t>.</a:t>
            </a:r>
          </a:p>
          <a:p>
            <a:r>
              <a:rPr lang="en-US" sz="4500" dirty="0"/>
              <a:t>•	</a:t>
            </a:r>
            <a:r>
              <a:rPr lang="en-US" sz="4500" i="1" dirty="0" err="1"/>
              <a:t>Straturi</a:t>
            </a:r>
            <a:r>
              <a:rPr lang="en-US" sz="4500" i="1" dirty="0"/>
              <a:t> Dense</a:t>
            </a:r>
            <a:r>
              <a:rPr lang="en-US" sz="4500" dirty="0"/>
              <a:t>: </a:t>
            </a:r>
            <a:r>
              <a:rPr lang="en-US" sz="4500" dirty="0" err="1"/>
              <a:t>Acestea</a:t>
            </a:r>
            <a:r>
              <a:rPr lang="en-US" sz="4500" dirty="0"/>
              <a:t> </a:t>
            </a:r>
            <a:r>
              <a:rPr lang="en-US" sz="4500" dirty="0" err="1"/>
              <a:t>sunt</a:t>
            </a:r>
            <a:r>
              <a:rPr lang="en-US" sz="4500" dirty="0"/>
              <a:t> </a:t>
            </a:r>
            <a:r>
              <a:rPr lang="en-US" sz="4500" dirty="0" err="1"/>
              <a:t>straturile</a:t>
            </a:r>
            <a:r>
              <a:rPr lang="en-US" sz="4500" dirty="0"/>
              <a:t> standard, </a:t>
            </a:r>
            <a:r>
              <a:rPr lang="en-US" sz="4500" dirty="0" err="1"/>
              <a:t>complet</a:t>
            </a:r>
            <a:r>
              <a:rPr lang="en-US" sz="4500" dirty="0"/>
              <a:t> </a:t>
            </a:r>
            <a:r>
              <a:rPr lang="en-US" sz="4500" dirty="0" err="1"/>
              <a:t>conectate</a:t>
            </a:r>
            <a:r>
              <a:rPr lang="en-US" sz="4500" dirty="0"/>
              <a:t>, ale </a:t>
            </a:r>
            <a:r>
              <a:rPr lang="en-US" sz="4500" dirty="0" err="1"/>
              <a:t>rețelei</a:t>
            </a:r>
            <a:r>
              <a:rPr lang="en-US" sz="4500" dirty="0"/>
              <a:t> </a:t>
            </a:r>
            <a:r>
              <a:rPr lang="en-US" sz="4500" dirty="0" err="1"/>
              <a:t>neuronale</a:t>
            </a:r>
            <a:r>
              <a:rPr lang="en-US" sz="4500" dirty="0"/>
              <a:t> care </a:t>
            </a:r>
            <a:r>
              <a:rPr lang="en-US" sz="4500" dirty="0" err="1"/>
              <a:t>efectuează</a:t>
            </a:r>
            <a:r>
              <a:rPr lang="en-US" sz="4500" dirty="0"/>
              <a:t> </a:t>
            </a:r>
            <a:r>
              <a:rPr lang="en-US" sz="4500" dirty="0" err="1"/>
              <a:t>clasificarea</a:t>
            </a:r>
            <a:r>
              <a:rPr lang="en-US" sz="4500" dirty="0"/>
              <a:t> </a:t>
            </a:r>
            <a:r>
              <a:rPr lang="en-US" sz="4500" dirty="0" err="1"/>
              <a:t>finală</a:t>
            </a:r>
            <a:r>
              <a:rPr lang="en-US" sz="4500" dirty="0"/>
              <a:t> </a:t>
            </a:r>
            <a:r>
              <a:rPr lang="en-US" sz="4500" dirty="0" err="1"/>
              <a:t>pe</a:t>
            </a:r>
            <a:r>
              <a:rPr lang="en-US" sz="4500" dirty="0"/>
              <a:t> </a:t>
            </a:r>
            <a:r>
              <a:rPr lang="en-US" sz="4500" dirty="0" err="1"/>
              <a:t>baza</a:t>
            </a:r>
            <a:r>
              <a:rPr lang="en-US" sz="4500" dirty="0"/>
              <a:t> </a:t>
            </a:r>
            <a:r>
              <a:rPr lang="en-US" sz="4500" dirty="0" err="1"/>
              <a:t>caracteristicilor</a:t>
            </a:r>
            <a:r>
              <a:rPr lang="en-US" sz="4500" dirty="0"/>
              <a:t> </a:t>
            </a:r>
            <a:r>
              <a:rPr lang="en-US" sz="4500" dirty="0" err="1"/>
              <a:t>extrase</a:t>
            </a:r>
            <a:r>
              <a:rPr lang="en-US" sz="4500" dirty="0"/>
              <a:t> anterior. </a:t>
            </a:r>
            <a:r>
              <a:rPr lang="en-US" sz="4500" dirty="0" err="1"/>
              <a:t>Ultimul</a:t>
            </a:r>
            <a:r>
              <a:rPr lang="en-US" sz="4500" dirty="0"/>
              <a:t> </a:t>
            </a:r>
            <a:r>
              <a:rPr lang="en-US" sz="4500" dirty="0" err="1"/>
              <a:t>strat</a:t>
            </a:r>
            <a:r>
              <a:rPr lang="en-US" sz="4500" dirty="0"/>
              <a:t> Dense are o </a:t>
            </a:r>
            <a:r>
              <a:rPr lang="en-US" sz="4500" dirty="0" err="1"/>
              <a:t>dimensiune</a:t>
            </a:r>
            <a:r>
              <a:rPr lang="en-US" sz="4500" dirty="0"/>
              <a:t> </a:t>
            </a:r>
            <a:r>
              <a:rPr lang="en-US" sz="4500" dirty="0" err="1"/>
              <a:t>egală</a:t>
            </a:r>
            <a:r>
              <a:rPr lang="en-US" sz="4500" dirty="0"/>
              <a:t> cu </a:t>
            </a:r>
            <a:r>
              <a:rPr lang="en-US" sz="4500" dirty="0" err="1"/>
              <a:t>numărul</a:t>
            </a:r>
            <a:r>
              <a:rPr lang="en-US" sz="4500" dirty="0"/>
              <a:t> de </a:t>
            </a:r>
            <a:r>
              <a:rPr lang="en-US" sz="4500" dirty="0" err="1"/>
              <a:t>clase</a:t>
            </a:r>
            <a:r>
              <a:rPr lang="en-US" sz="4500" dirty="0"/>
              <a:t> (2 </a:t>
            </a:r>
            <a:r>
              <a:rPr lang="en-US" sz="4500" dirty="0" err="1"/>
              <a:t>în</a:t>
            </a:r>
            <a:r>
              <a:rPr lang="en-US" sz="4500" dirty="0"/>
              <a:t> </a:t>
            </a:r>
            <a:r>
              <a:rPr lang="en-US" sz="4500" dirty="0" err="1"/>
              <a:t>cazul</a:t>
            </a:r>
            <a:r>
              <a:rPr lang="en-US" sz="4500" dirty="0"/>
              <a:t> </a:t>
            </a:r>
            <a:r>
              <a:rPr lang="en-US" sz="4500" dirty="0" err="1"/>
              <a:t>nostru</a:t>
            </a:r>
            <a:r>
              <a:rPr lang="en-US" sz="4500" dirty="0"/>
              <a:t>: OK, NOK). </a:t>
            </a:r>
            <a:r>
              <a:rPr lang="en-US" sz="4500" dirty="0" err="1"/>
              <a:t>Acest</a:t>
            </a:r>
            <a:r>
              <a:rPr lang="en-US" sz="4500" dirty="0"/>
              <a:t> </a:t>
            </a:r>
            <a:r>
              <a:rPr lang="en-US" sz="4500" dirty="0" err="1"/>
              <a:t>ultim</a:t>
            </a:r>
            <a:r>
              <a:rPr lang="en-US" sz="4500" dirty="0"/>
              <a:t> </a:t>
            </a:r>
            <a:r>
              <a:rPr lang="en-US" sz="4500" dirty="0" err="1"/>
              <a:t>strat</a:t>
            </a:r>
            <a:r>
              <a:rPr lang="en-US" sz="4500" dirty="0"/>
              <a:t> nu are o </a:t>
            </a:r>
            <a:r>
              <a:rPr lang="en-US" sz="4500" dirty="0" err="1"/>
              <a:t>funcție</a:t>
            </a:r>
            <a:r>
              <a:rPr lang="en-US" sz="4500" dirty="0"/>
              <a:t> de </a:t>
            </a:r>
            <a:r>
              <a:rPr lang="en-US" sz="4500" dirty="0" err="1"/>
              <a:t>activare</a:t>
            </a:r>
            <a:r>
              <a:rPr lang="en-US" sz="4500" dirty="0"/>
              <a:t> </a:t>
            </a:r>
            <a:r>
              <a:rPr lang="en-US" sz="4500" dirty="0" err="1"/>
              <a:t>finală</a:t>
            </a:r>
            <a:r>
              <a:rPr lang="en-US" sz="4500" dirty="0"/>
              <a:t>.</a:t>
            </a:r>
          </a:p>
          <a:p>
            <a:endParaRPr lang="en-US" dirty="0"/>
          </a:p>
        </p:txBody>
      </p:sp>
    </p:spTree>
    <p:extLst>
      <p:ext uri="{BB962C8B-B14F-4D97-AF65-F5344CB8AC3E}">
        <p14:creationId xmlns:p14="http://schemas.microsoft.com/office/powerpoint/2010/main" val="2560230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An Overview of Convolutional Neural Networks | Papers With Code">
            <a:extLst>
              <a:ext uri="{FF2B5EF4-FFF2-40B4-BE49-F238E27FC236}">
                <a16:creationId xmlns:a16="http://schemas.microsoft.com/office/drawing/2014/main" id="{A46833A0-9FE7-5016-8393-9AA3703606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9705" y="813695"/>
            <a:ext cx="5574964" cy="2982564"/>
          </a:xfrm>
          <a:prstGeom prst="rect">
            <a:avLst/>
          </a:prstGeom>
          <a:noFill/>
          <a:ln>
            <a:noFill/>
          </a:ln>
        </p:spPr>
      </p:pic>
      <p:sp>
        <p:nvSpPr>
          <p:cNvPr id="5" name="CasetăText 4">
            <a:extLst>
              <a:ext uri="{FF2B5EF4-FFF2-40B4-BE49-F238E27FC236}">
                <a16:creationId xmlns:a16="http://schemas.microsoft.com/office/drawing/2014/main" id="{E52AC8DD-770B-18C1-E61D-16B431B947F3}"/>
              </a:ext>
            </a:extLst>
          </p:cNvPr>
          <p:cNvSpPr txBox="1"/>
          <p:nvPr/>
        </p:nvSpPr>
        <p:spPr>
          <a:xfrm>
            <a:off x="8704669" y="2429450"/>
            <a:ext cx="2554734" cy="1200329"/>
          </a:xfrm>
          <a:prstGeom prst="rect">
            <a:avLst/>
          </a:prstGeom>
          <a:noFill/>
        </p:spPr>
        <p:txBody>
          <a:bodyPr wrap="square">
            <a:spAutoFit/>
          </a:bodyPr>
          <a:lstStyle/>
          <a:p>
            <a:r>
              <a:rPr lang="ro-RO" i="1" dirty="0"/>
              <a:t>     </a:t>
            </a:r>
            <a:r>
              <a:rPr lang="en-GB" i="1" dirty="0" err="1"/>
              <a:t>Exemplu</a:t>
            </a:r>
            <a:r>
              <a:rPr lang="en-GB" i="1" dirty="0"/>
              <a:t> de RNN </a:t>
            </a:r>
            <a:r>
              <a:rPr lang="en-GB" i="1" dirty="0" err="1"/>
              <a:t>construit</a:t>
            </a:r>
            <a:r>
              <a:rPr lang="en-GB" i="1" dirty="0"/>
              <a:t> </a:t>
            </a:r>
            <a:r>
              <a:rPr lang="en-GB" i="1" dirty="0" err="1"/>
              <a:t>pentru</a:t>
            </a:r>
            <a:r>
              <a:rPr lang="en-GB" i="1" dirty="0"/>
              <a:t> </a:t>
            </a:r>
            <a:r>
              <a:rPr lang="en-GB" i="1" dirty="0" err="1"/>
              <a:t>recunoașterea</a:t>
            </a:r>
            <a:r>
              <a:rPr lang="en-GB" i="1" dirty="0"/>
              <a:t> </a:t>
            </a:r>
            <a:r>
              <a:rPr lang="en-GB" i="1" dirty="0" err="1"/>
              <a:t>scrisului</a:t>
            </a:r>
            <a:r>
              <a:rPr lang="en-GB" i="1" dirty="0"/>
              <a:t> de </a:t>
            </a:r>
            <a:r>
              <a:rPr lang="en-GB" i="1" dirty="0" err="1"/>
              <a:t>mână</a:t>
            </a:r>
            <a:endParaRPr lang="en-GB" i="1" dirty="0"/>
          </a:p>
          <a:p>
            <a:endParaRPr lang="en-GB" dirty="0"/>
          </a:p>
        </p:txBody>
      </p:sp>
      <p:sp>
        <p:nvSpPr>
          <p:cNvPr id="7" name="CasetăText 6">
            <a:extLst>
              <a:ext uri="{FF2B5EF4-FFF2-40B4-BE49-F238E27FC236}">
                <a16:creationId xmlns:a16="http://schemas.microsoft.com/office/drawing/2014/main" id="{6693E4FC-5239-D542-D67C-CD07EE2EC4AF}"/>
              </a:ext>
            </a:extLst>
          </p:cNvPr>
          <p:cNvSpPr txBox="1"/>
          <p:nvPr/>
        </p:nvSpPr>
        <p:spPr>
          <a:xfrm>
            <a:off x="1214651" y="3796259"/>
            <a:ext cx="10044752" cy="2031325"/>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GB" b="1" dirty="0"/>
              <a:t>Etapa 3 </a:t>
            </a:r>
            <a:r>
              <a:rPr lang="en-GB" b="1" i="1" dirty="0"/>
              <a:t>– </a:t>
            </a:r>
            <a:r>
              <a:rPr lang="en-GB" b="1" i="1" dirty="0" err="1"/>
              <a:t>Antrenarea</a:t>
            </a:r>
            <a:r>
              <a:rPr lang="en-GB" b="1" i="1" dirty="0"/>
              <a:t> </a:t>
            </a:r>
            <a:r>
              <a:rPr lang="en-GB" b="1" i="1" dirty="0" err="1"/>
              <a:t>Modelului</a:t>
            </a:r>
            <a:endParaRPr lang="en-GB" b="1" i="1" dirty="0"/>
          </a:p>
          <a:p>
            <a:r>
              <a:rPr lang="en-GB" dirty="0"/>
              <a:t>In </a:t>
            </a:r>
            <a:r>
              <a:rPr lang="en-GB" dirty="0" err="1"/>
              <a:t>aceasta</a:t>
            </a:r>
            <a:r>
              <a:rPr lang="en-GB" dirty="0"/>
              <a:t> </a:t>
            </a:r>
            <a:r>
              <a:rPr lang="en-GB" dirty="0" err="1"/>
              <a:t>etapă</a:t>
            </a:r>
            <a:r>
              <a:rPr lang="en-GB" dirty="0"/>
              <a:t> </a:t>
            </a:r>
            <a:r>
              <a:rPr lang="en-GB" dirty="0" err="1"/>
              <a:t>modelul</a:t>
            </a:r>
            <a:r>
              <a:rPr lang="en-GB" dirty="0"/>
              <a:t> ‚</a:t>
            </a:r>
            <a:r>
              <a:rPr lang="en-GB" dirty="0" err="1"/>
              <a:t>învață</a:t>
            </a:r>
            <a:r>
              <a:rPr lang="en-GB" dirty="0"/>
              <a:t>’ din </a:t>
            </a:r>
            <a:r>
              <a:rPr lang="en-GB" dirty="0" err="1"/>
              <a:t>cele</a:t>
            </a:r>
            <a:r>
              <a:rPr lang="en-GB" dirty="0"/>
              <a:t> 2 </a:t>
            </a:r>
            <a:r>
              <a:rPr lang="en-GB" dirty="0" err="1"/>
              <a:t>seturi</a:t>
            </a:r>
            <a:r>
              <a:rPr lang="en-GB" dirty="0"/>
              <a:t> de </a:t>
            </a:r>
            <a:r>
              <a:rPr lang="en-GB" dirty="0" err="1"/>
              <a:t>imagini</a:t>
            </a:r>
            <a:r>
              <a:rPr lang="en-GB" dirty="0"/>
              <a:t>. </a:t>
            </a:r>
            <a:r>
              <a:rPr lang="en-GB" dirty="0" err="1"/>
              <a:t>Fiecare</a:t>
            </a:r>
            <a:r>
              <a:rPr lang="en-GB" dirty="0"/>
              <a:t> imagine a </a:t>
            </a:r>
            <a:r>
              <a:rPr lang="en-GB" dirty="0" err="1"/>
              <a:t>fost</a:t>
            </a:r>
            <a:r>
              <a:rPr lang="en-GB" dirty="0"/>
              <a:t> </a:t>
            </a:r>
            <a:r>
              <a:rPr lang="en-GB" dirty="0" err="1"/>
              <a:t>analizată</a:t>
            </a:r>
            <a:r>
              <a:rPr lang="en-GB" dirty="0"/>
              <a:t> in </a:t>
            </a:r>
            <a:r>
              <a:rPr lang="en-GB" dirty="0" err="1"/>
              <a:t>prealabil</a:t>
            </a:r>
            <a:r>
              <a:rPr lang="en-GB" dirty="0"/>
              <a:t> de un </a:t>
            </a:r>
            <a:r>
              <a:rPr lang="en-GB" dirty="0" err="1"/>
              <a:t>analist</a:t>
            </a:r>
            <a:r>
              <a:rPr lang="en-GB" dirty="0"/>
              <a:t> NDT </a:t>
            </a:r>
            <a:r>
              <a:rPr lang="en-GB" dirty="0" err="1"/>
              <a:t>si</a:t>
            </a:r>
            <a:r>
              <a:rPr lang="en-GB" dirty="0"/>
              <a:t> a </a:t>
            </a:r>
            <a:r>
              <a:rPr lang="en-GB" dirty="0" err="1"/>
              <a:t>primit</a:t>
            </a:r>
            <a:r>
              <a:rPr lang="en-GB" dirty="0"/>
              <a:t> </a:t>
            </a:r>
            <a:r>
              <a:rPr lang="en-GB" dirty="0" err="1"/>
              <a:t>una</a:t>
            </a:r>
            <a:r>
              <a:rPr lang="en-GB" dirty="0"/>
              <a:t> din </a:t>
            </a:r>
            <a:r>
              <a:rPr lang="en-GB" dirty="0" err="1"/>
              <a:t>cele</a:t>
            </a:r>
            <a:r>
              <a:rPr lang="en-GB" dirty="0"/>
              <a:t> 2 </a:t>
            </a:r>
            <a:r>
              <a:rPr lang="en-GB" dirty="0" err="1"/>
              <a:t>etichete</a:t>
            </a:r>
            <a:r>
              <a:rPr lang="en-GB" dirty="0"/>
              <a:t> :’</a:t>
            </a:r>
            <a:r>
              <a:rPr lang="en-GB" dirty="0" err="1"/>
              <a:t>semnal</a:t>
            </a:r>
            <a:r>
              <a:rPr lang="en-GB" dirty="0"/>
              <a:t> </a:t>
            </a:r>
            <a:r>
              <a:rPr lang="en-GB" dirty="0" err="1"/>
              <a:t>fals</a:t>
            </a:r>
            <a:r>
              <a:rPr lang="en-GB" dirty="0"/>
              <a:t> ’ </a:t>
            </a:r>
            <a:r>
              <a:rPr lang="en-GB" dirty="0" err="1"/>
              <a:t>si</a:t>
            </a:r>
            <a:r>
              <a:rPr lang="en-GB" dirty="0"/>
              <a:t> ’</a:t>
            </a:r>
            <a:r>
              <a:rPr lang="en-GB" dirty="0" err="1"/>
              <a:t>semnal</a:t>
            </a:r>
            <a:r>
              <a:rPr lang="en-GB" dirty="0"/>
              <a:t> normal’.</a:t>
            </a:r>
          </a:p>
          <a:p>
            <a:r>
              <a:rPr lang="en-GB" b="1" dirty="0"/>
              <a:t>a</a:t>
            </a:r>
            <a:r>
              <a:rPr lang="ro-RO" b="1" dirty="0"/>
              <a:t>-</a:t>
            </a:r>
            <a:r>
              <a:rPr lang="ro-RO" dirty="0"/>
              <a:t> </a:t>
            </a:r>
            <a:r>
              <a:rPr lang="en-GB" dirty="0" err="1"/>
              <a:t>Aplicația</a:t>
            </a:r>
            <a:r>
              <a:rPr lang="en-GB" dirty="0"/>
              <a:t> </a:t>
            </a:r>
            <a:r>
              <a:rPr lang="en-GB" dirty="0" err="1"/>
              <a:t>încarcă</a:t>
            </a:r>
            <a:r>
              <a:rPr lang="en-GB" dirty="0"/>
              <a:t> </a:t>
            </a:r>
            <a:r>
              <a:rPr lang="en-GB" dirty="0" err="1"/>
              <a:t>imaginile</a:t>
            </a:r>
            <a:r>
              <a:rPr lang="en-GB" dirty="0"/>
              <a:t> de </a:t>
            </a:r>
            <a:r>
              <a:rPr lang="en-GB" dirty="0" err="1"/>
              <a:t>antrenament</a:t>
            </a:r>
            <a:r>
              <a:rPr lang="en-GB" dirty="0"/>
              <a:t> (</a:t>
            </a:r>
            <a:r>
              <a:rPr lang="en-GB" dirty="0" err="1"/>
              <a:t>în</a:t>
            </a:r>
            <a:r>
              <a:rPr lang="en-GB" dirty="0"/>
              <a:t> </a:t>
            </a:r>
            <a:r>
              <a:rPr lang="en-GB" dirty="0" err="1"/>
              <a:t>grupuri</a:t>
            </a:r>
            <a:r>
              <a:rPr lang="en-GB" dirty="0"/>
              <a:t>) </a:t>
            </a:r>
            <a:r>
              <a:rPr lang="en-GB" dirty="0" err="1"/>
              <a:t>către</a:t>
            </a:r>
            <a:r>
              <a:rPr lang="en-GB" dirty="0"/>
              <a:t> RNN, </a:t>
            </a:r>
            <a:r>
              <a:rPr lang="en-GB" dirty="0" err="1"/>
              <a:t>obține</a:t>
            </a:r>
            <a:r>
              <a:rPr lang="en-GB" dirty="0"/>
              <a:t> </a:t>
            </a:r>
            <a:r>
              <a:rPr lang="en-GB" dirty="0" err="1"/>
              <a:t>predicția</a:t>
            </a:r>
            <a:r>
              <a:rPr lang="en-GB" dirty="0"/>
              <a:t> RNN, o </a:t>
            </a:r>
            <a:r>
              <a:rPr lang="en-GB" dirty="0" err="1"/>
              <a:t>compară</a:t>
            </a:r>
            <a:r>
              <a:rPr lang="en-GB" dirty="0"/>
              <a:t> cu </a:t>
            </a:r>
            <a:r>
              <a:rPr lang="en-GB" dirty="0" err="1"/>
              <a:t>eticheta</a:t>
            </a:r>
            <a:r>
              <a:rPr lang="en-GB" dirty="0"/>
              <a:t> </a:t>
            </a:r>
            <a:r>
              <a:rPr lang="en-GB" dirty="0" err="1"/>
              <a:t>reală</a:t>
            </a:r>
            <a:r>
              <a:rPr lang="en-GB" dirty="0"/>
              <a:t> </a:t>
            </a:r>
            <a:r>
              <a:rPr lang="en-GB" dirty="0" err="1"/>
              <a:t>folosind</a:t>
            </a:r>
            <a:r>
              <a:rPr lang="en-GB" dirty="0"/>
              <a:t> o </a:t>
            </a:r>
            <a:r>
              <a:rPr lang="en-GB" dirty="0" err="1"/>
              <a:t>funcție</a:t>
            </a:r>
            <a:r>
              <a:rPr lang="en-GB" dirty="0"/>
              <a:t> de </a:t>
            </a:r>
            <a:r>
              <a:rPr lang="en-GB" dirty="0" err="1"/>
              <a:t>pierdere</a:t>
            </a:r>
            <a:r>
              <a:rPr lang="en-GB" dirty="0"/>
              <a:t> (care </a:t>
            </a:r>
            <a:r>
              <a:rPr lang="en-GB" dirty="0" err="1"/>
              <a:t>măsoară</a:t>
            </a:r>
            <a:r>
              <a:rPr lang="en-GB" dirty="0"/>
              <a:t> </a:t>
            </a:r>
            <a:r>
              <a:rPr lang="en-GB" dirty="0" err="1"/>
              <a:t>cât</a:t>
            </a:r>
            <a:r>
              <a:rPr lang="en-GB" dirty="0"/>
              <a:t> de </a:t>
            </a:r>
            <a:r>
              <a:rPr lang="en-GB" dirty="0" err="1"/>
              <a:t>greșită</a:t>
            </a:r>
            <a:r>
              <a:rPr lang="en-GB" dirty="0"/>
              <a:t> a </a:t>
            </a:r>
            <a:r>
              <a:rPr lang="en-GB" dirty="0" err="1"/>
              <a:t>fost</a:t>
            </a:r>
            <a:r>
              <a:rPr lang="en-GB" dirty="0"/>
              <a:t> </a:t>
            </a:r>
            <a:r>
              <a:rPr lang="en-GB" dirty="0" err="1"/>
              <a:t>predicția</a:t>
            </a:r>
            <a:r>
              <a:rPr lang="en-GB" dirty="0"/>
              <a:t>) </a:t>
            </a:r>
            <a:r>
              <a:rPr lang="en-GB" dirty="0" err="1"/>
              <a:t>și</a:t>
            </a:r>
            <a:r>
              <a:rPr lang="en-GB" dirty="0"/>
              <a:t> </a:t>
            </a:r>
            <a:r>
              <a:rPr lang="en-GB" dirty="0" err="1"/>
              <a:t>apoi</a:t>
            </a:r>
            <a:r>
              <a:rPr lang="en-GB" dirty="0"/>
              <a:t> </a:t>
            </a:r>
            <a:r>
              <a:rPr lang="en-GB" dirty="0" err="1"/>
              <a:t>folosește</a:t>
            </a:r>
            <a:r>
              <a:rPr lang="en-GB" dirty="0"/>
              <a:t> un optimizer (</a:t>
            </a:r>
            <a:r>
              <a:rPr lang="en-GB" b="1" i="1" dirty="0" err="1"/>
              <a:t>adam</a:t>
            </a:r>
            <a:r>
              <a:rPr lang="en-GB" dirty="0"/>
              <a:t>) </a:t>
            </a:r>
            <a:r>
              <a:rPr lang="en-GB" dirty="0" err="1"/>
              <a:t>pentru</a:t>
            </a:r>
            <a:r>
              <a:rPr lang="en-GB" dirty="0"/>
              <a:t> a </a:t>
            </a:r>
            <a:r>
              <a:rPr lang="en-GB" dirty="0" err="1"/>
              <a:t>ajusta</a:t>
            </a:r>
            <a:r>
              <a:rPr lang="en-GB" dirty="0"/>
              <a:t> </a:t>
            </a:r>
            <a:r>
              <a:rPr lang="en-GB" dirty="0" err="1"/>
              <a:t>ușor</a:t>
            </a:r>
            <a:r>
              <a:rPr lang="en-GB" dirty="0"/>
              <a:t> </a:t>
            </a:r>
            <a:r>
              <a:rPr lang="en-GB" dirty="0" err="1"/>
              <a:t>parametrii</a:t>
            </a:r>
            <a:r>
              <a:rPr lang="en-GB" dirty="0"/>
              <a:t> </a:t>
            </a:r>
            <a:r>
              <a:rPr lang="en-GB" dirty="0" err="1"/>
              <a:t>interni</a:t>
            </a:r>
            <a:r>
              <a:rPr lang="en-GB" dirty="0"/>
              <a:t> ai </a:t>
            </a:r>
            <a:r>
              <a:rPr lang="en-GB" dirty="0" err="1"/>
              <a:t>rețelei</a:t>
            </a:r>
            <a:r>
              <a:rPr lang="en-GB" dirty="0"/>
              <a:t> (</a:t>
            </a:r>
            <a:r>
              <a:rPr lang="en-GB" b="1" i="1" dirty="0" err="1"/>
              <a:t>ponderi</a:t>
            </a:r>
            <a:r>
              <a:rPr lang="en-GB" dirty="0"/>
              <a:t>) </a:t>
            </a:r>
            <a:r>
              <a:rPr lang="en-GB" dirty="0" err="1"/>
              <a:t>pentru</a:t>
            </a:r>
            <a:r>
              <a:rPr lang="en-GB" dirty="0"/>
              <a:t> a reduce </a:t>
            </a:r>
            <a:r>
              <a:rPr lang="en-GB" dirty="0" err="1"/>
              <a:t>eroarea</a:t>
            </a:r>
            <a:r>
              <a:rPr lang="en-GB" dirty="0"/>
              <a:t>. </a:t>
            </a:r>
            <a:r>
              <a:rPr lang="en-GB" dirty="0" err="1"/>
              <a:t>Execuția</a:t>
            </a:r>
            <a:r>
              <a:rPr lang="en-GB" dirty="0"/>
              <a:t> </a:t>
            </a:r>
            <a:r>
              <a:rPr lang="en-GB" dirty="0" err="1"/>
              <a:t>procesului</a:t>
            </a:r>
            <a:r>
              <a:rPr lang="en-GB" dirty="0"/>
              <a:t> de </a:t>
            </a:r>
            <a:r>
              <a:rPr lang="en-GB" dirty="0" err="1"/>
              <a:t>învățare</a:t>
            </a:r>
            <a:r>
              <a:rPr lang="en-GB" dirty="0"/>
              <a:t> pe </a:t>
            </a:r>
            <a:r>
              <a:rPr lang="en-GB" dirty="0" err="1"/>
              <a:t>toate</a:t>
            </a:r>
            <a:r>
              <a:rPr lang="en-GB" dirty="0"/>
              <a:t> </a:t>
            </a:r>
            <a:r>
              <a:rPr lang="en-GB" dirty="0" err="1"/>
              <a:t>imaginile</a:t>
            </a:r>
            <a:r>
              <a:rPr lang="en-GB" dirty="0"/>
              <a:t> din </a:t>
            </a:r>
            <a:r>
              <a:rPr lang="en-GB" dirty="0" err="1"/>
              <a:t>cele</a:t>
            </a:r>
            <a:r>
              <a:rPr lang="ro-RO" dirty="0"/>
              <a:t> doua</a:t>
            </a:r>
            <a:r>
              <a:rPr lang="en-GB" dirty="0"/>
              <a:t> </a:t>
            </a:r>
            <a:r>
              <a:rPr lang="en-GB" dirty="0" err="1"/>
              <a:t>seturi</a:t>
            </a:r>
            <a:r>
              <a:rPr lang="en-GB" dirty="0"/>
              <a:t> se </a:t>
            </a:r>
            <a:r>
              <a:rPr lang="en-GB" dirty="0" err="1"/>
              <a:t>numește</a:t>
            </a:r>
            <a:r>
              <a:rPr lang="en-GB" dirty="0"/>
              <a:t> ‚</a:t>
            </a:r>
            <a:r>
              <a:rPr lang="en-GB" b="1" i="1" dirty="0"/>
              <a:t>epoch’.</a:t>
            </a:r>
          </a:p>
        </p:txBody>
      </p:sp>
    </p:spTree>
    <p:extLst>
      <p:ext uri="{BB962C8B-B14F-4D97-AF65-F5344CB8AC3E}">
        <p14:creationId xmlns:p14="http://schemas.microsoft.com/office/powerpoint/2010/main" val="376068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a:extLst>
              <a:ext uri="{FF2B5EF4-FFF2-40B4-BE49-F238E27FC236}">
                <a16:creationId xmlns:a16="http://schemas.microsoft.com/office/drawing/2014/main" id="{0D8C39F7-F8E1-DCE7-C742-B539B3F99A97}"/>
              </a:ext>
            </a:extLst>
          </p:cNvPr>
          <p:cNvSpPr txBox="1"/>
          <p:nvPr/>
        </p:nvSpPr>
        <p:spPr>
          <a:xfrm>
            <a:off x="1064525" y="1009934"/>
            <a:ext cx="10140287" cy="4801314"/>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b="1" dirty="0"/>
              <a:t>b</a:t>
            </a:r>
            <a:r>
              <a:rPr lang="ro-RO" dirty="0"/>
              <a:t>-</a:t>
            </a:r>
            <a:r>
              <a:rPr lang="en-GB" dirty="0" err="1"/>
              <a:t>După</a:t>
            </a:r>
            <a:r>
              <a:rPr lang="en-GB" dirty="0"/>
              <a:t> </a:t>
            </a:r>
            <a:r>
              <a:rPr lang="en-GB" dirty="0" err="1"/>
              <a:t>fiecare</a:t>
            </a:r>
            <a:r>
              <a:rPr lang="en-GB" dirty="0"/>
              <a:t> ‚</a:t>
            </a:r>
            <a:r>
              <a:rPr lang="en-GB" b="1" i="1" dirty="0"/>
              <a:t>epoch</a:t>
            </a:r>
            <a:r>
              <a:rPr lang="en-GB" dirty="0"/>
              <a:t>’, </a:t>
            </a:r>
            <a:r>
              <a:rPr lang="en-GB" dirty="0" err="1"/>
              <a:t>aplicația</a:t>
            </a:r>
            <a:r>
              <a:rPr lang="en-GB" dirty="0"/>
              <a:t> </a:t>
            </a:r>
            <a:r>
              <a:rPr lang="en-GB" dirty="0" err="1"/>
              <a:t>evaluează</a:t>
            </a:r>
            <a:r>
              <a:rPr lang="en-GB" dirty="0"/>
              <a:t> </a:t>
            </a:r>
            <a:r>
              <a:rPr lang="en-GB" dirty="0" err="1"/>
              <a:t>performanța</a:t>
            </a:r>
            <a:r>
              <a:rPr lang="en-GB" dirty="0"/>
              <a:t> </a:t>
            </a:r>
            <a:r>
              <a:rPr lang="en-GB" dirty="0" err="1"/>
              <a:t>modelului</a:t>
            </a:r>
            <a:r>
              <a:rPr lang="en-GB" dirty="0"/>
              <a:t> pe </a:t>
            </a:r>
            <a:r>
              <a:rPr lang="en-GB" dirty="0" err="1"/>
              <a:t>setul</a:t>
            </a:r>
            <a:r>
              <a:rPr lang="en-GB" dirty="0"/>
              <a:t> de </a:t>
            </a:r>
            <a:r>
              <a:rPr lang="en-GB" dirty="0" err="1"/>
              <a:t>validare</a:t>
            </a:r>
            <a:r>
              <a:rPr lang="en-GB" dirty="0"/>
              <a:t> (</a:t>
            </a:r>
            <a:r>
              <a:rPr lang="en-GB" dirty="0" err="1"/>
              <a:t>datele</a:t>
            </a:r>
            <a:r>
              <a:rPr lang="en-GB" dirty="0"/>
              <a:t> pe care nu a </a:t>
            </a:r>
            <a:r>
              <a:rPr lang="en-GB" dirty="0" err="1"/>
              <a:t>fost</a:t>
            </a:r>
            <a:r>
              <a:rPr lang="en-GB" dirty="0"/>
              <a:t> </a:t>
            </a:r>
            <a:r>
              <a:rPr lang="en-GB" dirty="0" err="1"/>
              <a:t>antrenat</a:t>
            </a:r>
            <a:r>
              <a:rPr lang="en-GB" dirty="0"/>
              <a:t>). </a:t>
            </a:r>
            <a:r>
              <a:rPr lang="en-GB" dirty="0" err="1"/>
              <a:t>Acest</a:t>
            </a:r>
            <a:r>
              <a:rPr lang="en-GB" dirty="0"/>
              <a:t> </a:t>
            </a:r>
            <a:r>
              <a:rPr lang="en-GB" dirty="0" err="1"/>
              <a:t>lucru</a:t>
            </a:r>
            <a:r>
              <a:rPr lang="en-GB" dirty="0"/>
              <a:t> ne </a:t>
            </a:r>
            <a:r>
              <a:rPr lang="en-GB" dirty="0" err="1"/>
              <a:t>ajută</a:t>
            </a:r>
            <a:r>
              <a:rPr lang="en-GB" dirty="0"/>
              <a:t> </a:t>
            </a:r>
            <a:r>
              <a:rPr lang="en-GB" dirty="0" err="1"/>
              <a:t>să</a:t>
            </a:r>
            <a:r>
              <a:rPr lang="en-GB" dirty="0"/>
              <a:t> </a:t>
            </a:r>
            <a:r>
              <a:rPr lang="en-GB" dirty="0" err="1"/>
              <a:t>monitorizăm</a:t>
            </a:r>
            <a:r>
              <a:rPr lang="en-GB" dirty="0"/>
              <a:t> </a:t>
            </a:r>
            <a:r>
              <a:rPr lang="en-GB" dirty="0" err="1"/>
              <a:t>progresul</a:t>
            </a:r>
            <a:r>
              <a:rPr lang="en-GB" dirty="0"/>
              <a:t> </a:t>
            </a:r>
            <a:r>
              <a:rPr lang="en-GB" dirty="0" err="1"/>
              <a:t>și</a:t>
            </a:r>
            <a:r>
              <a:rPr lang="en-GB" dirty="0"/>
              <a:t> </a:t>
            </a:r>
            <a:r>
              <a:rPr lang="en-GB" dirty="0" err="1"/>
              <a:t>să</a:t>
            </a:r>
            <a:r>
              <a:rPr lang="en-GB" dirty="0"/>
              <a:t> </a:t>
            </a:r>
            <a:r>
              <a:rPr lang="en-GB" dirty="0" err="1"/>
              <a:t>evitam</a:t>
            </a:r>
            <a:r>
              <a:rPr lang="en-GB" dirty="0"/>
              <a:t> supra-</a:t>
            </a:r>
            <a:r>
              <a:rPr lang="en-GB" dirty="0" err="1"/>
              <a:t>antrenarea</a:t>
            </a:r>
            <a:r>
              <a:rPr lang="en-GB" dirty="0"/>
              <a:t>. </a:t>
            </a:r>
            <a:r>
              <a:rPr lang="en-GB" dirty="0" err="1"/>
              <a:t>Urmărim</a:t>
            </a:r>
            <a:r>
              <a:rPr lang="en-GB" dirty="0"/>
              <a:t> </a:t>
            </a:r>
            <a:r>
              <a:rPr lang="en-GB" dirty="0" err="1"/>
              <a:t>metrici</a:t>
            </a:r>
            <a:r>
              <a:rPr lang="en-GB" dirty="0"/>
              <a:t> precum </a:t>
            </a:r>
            <a:r>
              <a:rPr lang="en-GB" dirty="0" err="1"/>
              <a:t>acuratețea</a:t>
            </a:r>
            <a:r>
              <a:rPr lang="en-GB" dirty="0"/>
              <a:t> (</a:t>
            </a:r>
            <a:r>
              <a:rPr lang="en-GB" dirty="0" err="1"/>
              <a:t>procentul</a:t>
            </a:r>
            <a:r>
              <a:rPr lang="en-GB" dirty="0"/>
              <a:t> de </a:t>
            </a:r>
            <a:r>
              <a:rPr lang="en-GB" dirty="0" err="1"/>
              <a:t>predicții</a:t>
            </a:r>
            <a:r>
              <a:rPr lang="en-GB" dirty="0"/>
              <a:t> </a:t>
            </a:r>
            <a:r>
              <a:rPr lang="en-GB" dirty="0" err="1"/>
              <a:t>corecte</a:t>
            </a:r>
            <a:r>
              <a:rPr lang="en-GB" dirty="0"/>
              <a:t>) </a:t>
            </a:r>
            <a:r>
              <a:rPr lang="en-GB" dirty="0" err="1"/>
              <a:t>și</a:t>
            </a:r>
            <a:r>
              <a:rPr lang="en-GB" dirty="0"/>
              <a:t> </a:t>
            </a:r>
            <a:r>
              <a:rPr lang="en-GB" dirty="0" err="1"/>
              <a:t>pierderea</a:t>
            </a:r>
            <a:r>
              <a:rPr lang="en-GB" dirty="0"/>
              <a:t> (</a:t>
            </a:r>
            <a:r>
              <a:rPr lang="en-GB" dirty="0" err="1"/>
              <a:t>cât</a:t>
            </a:r>
            <a:r>
              <a:rPr lang="en-GB" dirty="0"/>
              <a:t> de </a:t>
            </a:r>
            <a:r>
              <a:rPr lang="en-GB" dirty="0" err="1"/>
              <a:t>greșită</a:t>
            </a:r>
            <a:r>
              <a:rPr lang="en-GB" dirty="0"/>
              <a:t> </a:t>
            </a:r>
            <a:r>
              <a:rPr lang="en-GB" dirty="0" err="1"/>
              <a:t>este</a:t>
            </a:r>
            <a:r>
              <a:rPr lang="en-GB" dirty="0"/>
              <a:t>) </a:t>
            </a:r>
            <a:r>
              <a:rPr lang="en-GB" dirty="0" err="1"/>
              <a:t>atât</a:t>
            </a:r>
            <a:r>
              <a:rPr lang="en-GB" dirty="0"/>
              <a:t> pe </a:t>
            </a:r>
            <a:r>
              <a:rPr lang="en-GB" dirty="0" err="1"/>
              <a:t>datele</a:t>
            </a:r>
            <a:r>
              <a:rPr lang="en-GB" dirty="0"/>
              <a:t> de </a:t>
            </a:r>
            <a:r>
              <a:rPr lang="en-GB" dirty="0" err="1"/>
              <a:t>antrenament</a:t>
            </a:r>
            <a:r>
              <a:rPr lang="en-GB" dirty="0"/>
              <a:t>, </a:t>
            </a:r>
            <a:r>
              <a:rPr lang="en-GB" dirty="0" err="1"/>
              <a:t>cât</a:t>
            </a:r>
            <a:r>
              <a:rPr lang="en-GB" dirty="0"/>
              <a:t> </a:t>
            </a:r>
            <a:r>
              <a:rPr lang="en-GB" dirty="0" err="1"/>
              <a:t>și</a:t>
            </a:r>
            <a:r>
              <a:rPr lang="en-GB" dirty="0"/>
              <a:t> pe </a:t>
            </a:r>
            <a:r>
              <a:rPr lang="en-GB" dirty="0" err="1"/>
              <a:t>cele</a:t>
            </a:r>
            <a:r>
              <a:rPr lang="en-GB" dirty="0"/>
              <a:t> de </a:t>
            </a:r>
            <a:r>
              <a:rPr lang="en-GB" dirty="0" err="1"/>
              <a:t>validare</a:t>
            </a:r>
            <a:r>
              <a:rPr lang="en-GB" dirty="0"/>
              <a:t>.</a:t>
            </a:r>
          </a:p>
          <a:p>
            <a:r>
              <a:rPr lang="en-GB" dirty="0" err="1"/>
              <a:t>Acest</a:t>
            </a:r>
            <a:r>
              <a:rPr lang="en-GB" dirty="0"/>
              <a:t> </a:t>
            </a:r>
            <a:r>
              <a:rPr lang="en-GB" dirty="0" err="1"/>
              <a:t>proces</a:t>
            </a:r>
            <a:r>
              <a:rPr lang="en-GB" dirty="0"/>
              <a:t> se </a:t>
            </a:r>
            <a:r>
              <a:rPr lang="en-GB" dirty="0" err="1"/>
              <a:t>repetă</a:t>
            </a:r>
            <a:r>
              <a:rPr lang="en-GB" dirty="0"/>
              <a:t> de maximum 30 de </a:t>
            </a:r>
            <a:r>
              <a:rPr lang="en-GB" dirty="0" err="1"/>
              <a:t>ori</a:t>
            </a:r>
            <a:r>
              <a:rPr lang="en-GB" dirty="0"/>
              <a:t> (epochs) </a:t>
            </a:r>
            <a:r>
              <a:rPr lang="en-GB" dirty="0" err="1"/>
              <a:t>și</a:t>
            </a:r>
            <a:r>
              <a:rPr lang="en-GB" dirty="0"/>
              <a:t> </a:t>
            </a:r>
            <a:r>
              <a:rPr lang="en-GB" dirty="0" err="1"/>
              <a:t>aplicația</a:t>
            </a:r>
            <a:r>
              <a:rPr lang="en-GB" dirty="0"/>
              <a:t> </a:t>
            </a:r>
            <a:r>
              <a:rPr lang="en-GB" dirty="0" err="1"/>
              <a:t>îl</a:t>
            </a:r>
            <a:r>
              <a:rPr lang="en-GB" dirty="0"/>
              <a:t> </a:t>
            </a:r>
            <a:r>
              <a:rPr lang="en-GB" dirty="0" err="1"/>
              <a:t>va</a:t>
            </a:r>
            <a:r>
              <a:rPr lang="en-GB" dirty="0"/>
              <a:t> </a:t>
            </a:r>
            <a:r>
              <a:rPr lang="en-GB" dirty="0" err="1"/>
              <a:t>opri</a:t>
            </a:r>
            <a:r>
              <a:rPr lang="en-GB" dirty="0"/>
              <a:t> </a:t>
            </a:r>
            <a:r>
              <a:rPr lang="en-GB" dirty="0" err="1"/>
              <a:t>într</a:t>
            </a:r>
            <a:r>
              <a:rPr lang="en-GB" dirty="0"/>
              <a:t>-o </a:t>
            </a:r>
            <a:r>
              <a:rPr lang="en-GB" dirty="0" err="1"/>
              <a:t>etapa</a:t>
            </a:r>
            <a:r>
              <a:rPr lang="en-GB" dirty="0"/>
              <a:t> </a:t>
            </a:r>
            <a:r>
              <a:rPr lang="en-GB" dirty="0" err="1"/>
              <a:t>intermediară</a:t>
            </a:r>
            <a:r>
              <a:rPr lang="en-GB" dirty="0"/>
              <a:t> </a:t>
            </a:r>
            <a:r>
              <a:rPr lang="en-GB" dirty="0" err="1"/>
              <a:t>dacă</a:t>
            </a:r>
            <a:r>
              <a:rPr lang="en-GB" dirty="0"/>
              <a:t> </a:t>
            </a:r>
            <a:r>
              <a:rPr lang="en-GB" dirty="0" err="1"/>
              <a:t>identifică</a:t>
            </a:r>
            <a:r>
              <a:rPr lang="en-GB" dirty="0"/>
              <a:t> o </a:t>
            </a:r>
            <a:r>
              <a:rPr lang="en-GB" dirty="0" err="1"/>
              <a:t>tendință</a:t>
            </a:r>
            <a:r>
              <a:rPr lang="en-GB" dirty="0"/>
              <a:t> de </a:t>
            </a:r>
            <a:r>
              <a:rPr lang="en-GB" dirty="0" err="1"/>
              <a:t>scădere</a:t>
            </a:r>
            <a:r>
              <a:rPr lang="en-GB" dirty="0"/>
              <a:t> a </a:t>
            </a:r>
            <a:r>
              <a:rPr lang="en-GB" dirty="0" err="1"/>
              <a:t>acurateței</a:t>
            </a:r>
            <a:r>
              <a:rPr lang="en-GB" dirty="0"/>
              <a:t> </a:t>
            </a:r>
            <a:r>
              <a:rPr lang="en-GB" dirty="0" err="1"/>
              <a:t>sau</a:t>
            </a:r>
            <a:r>
              <a:rPr lang="en-GB" dirty="0"/>
              <a:t> </a:t>
            </a:r>
            <a:r>
              <a:rPr lang="en-GB" dirty="0" err="1"/>
              <a:t>creștere</a:t>
            </a:r>
            <a:r>
              <a:rPr lang="en-GB" dirty="0"/>
              <a:t> a </a:t>
            </a:r>
            <a:r>
              <a:rPr lang="en-GB" dirty="0" err="1"/>
              <a:t>pierderii</a:t>
            </a:r>
            <a:r>
              <a:rPr lang="en-GB" dirty="0"/>
              <a:t>. </a:t>
            </a:r>
          </a:p>
          <a:p>
            <a:r>
              <a:rPr lang="ro-RO" b="1" dirty="0"/>
              <a:t>c</a:t>
            </a:r>
            <a:r>
              <a:rPr lang="ro-RO" dirty="0"/>
              <a:t> -</a:t>
            </a:r>
            <a:r>
              <a:rPr lang="en-GB" dirty="0" err="1"/>
              <a:t>Salvarea</a:t>
            </a:r>
            <a:r>
              <a:rPr lang="en-GB" dirty="0"/>
              <a:t> </a:t>
            </a:r>
            <a:r>
              <a:rPr lang="en-GB" dirty="0" err="1"/>
              <a:t>modelului</a:t>
            </a:r>
            <a:r>
              <a:rPr lang="en-GB" dirty="0"/>
              <a:t> : </a:t>
            </a:r>
            <a:r>
              <a:rPr lang="en-GB" dirty="0" err="1"/>
              <a:t>modelul</a:t>
            </a:r>
            <a:r>
              <a:rPr lang="en-GB" dirty="0"/>
              <a:t> RNN </a:t>
            </a:r>
            <a:r>
              <a:rPr lang="en-GB" dirty="0" err="1"/>
              <a:t>este</a:t>
            </a:r>
            <a:r>
              <a:rPr lang="en-GB" dirty="0"/>
              <a:t> </a:t>
            </a:r>
            <a:r>
              <a:rPr lang="en-GB" dirty="0" err="1"/>
              <a:t>antrenat</a:t>
            </a:r>
            <a:r>
              <a:rPr lang="en-GB" dirty="0"/>
              <a:t> o </a:t>
            </a:r>
            <a:r>
              <a:rPr lang="en-GB" dirty="0" err="1"/>
              <a:t>singură</a:t>
            </a:r>
            <a:r>
              <a:rPr lang="en-GB" dirty="0"/>
              <a:t> </a:t>
            </a:r>
            <a:r>
              <a:rPr lang="en-GB" dirty="0" err="1"/>
              <a:t>dată</a:t>
            </a:r>
            <a:r>
              <a:rPr lang="en-GB" dirty="0"/>
              <a:t> </a:t>
            </a:r>
            <a:r>
              <a:rPr lang="en-GB" dirty="0" err="1"/>
              <a:t>și</a:t>
            </a:r>
            <a:r>
              <a:rPr lang="en-GB" dirty="0"/>
              <a:t> </a:t>
            </a:r>
            <a:r>
              <a:rPr lang="en-GB" dirty="0" err="1"/>
              <a:t>salvat</a:t>
            </a:r>
            <a:r>
              <a:rPr lang="en-GB" dirty="0"/>
              <a:t> </a:t>
            </a:r>
            <a:r>
              <a:rPr lang="en-GB" dirty="0" err="1"/>
              <a:t>într</a:t>
            </a:r>
            <a:r>
              <a:rPr lang="en-GB" dirty="0"/>
              <a:t>-un </a:t>
            </a:r>
            <a:r>
              <a:rPr lang="en-GB" dirty="0" err="1"/>
              <a:t>fișier</a:t>
            </a:r>
            <a:r>
              <a:rPr lang="en-GB" dirty="0"/>
              <a:t> care include </a:t>
            </a:r>
            <a:r>
              <a:rPr lang="en-GB" dirty="0" err="1"/>
              <a:t>arhitectura</a:t>
            </a:r>
            <a:r>
              <a:rPr lang="en-GB" dirty="0"/>
              <a:t> </a:t>
            </a:r>
            <a:r>
              <a:rPr lang="en-GB" dirty="0" err="1"/>
              <a:t>modelului</a:t>
            </a:r>
            <a:r>
              <a:rPr lang="en-GB" dirty="0"/>
              <a:t> </a:t>
            </a:r>
            <a:r>
              <a:rPr lang="en-GB" dirty="0" err="1"/>
              <a:t>și</a:t>
            </a:r>
            <a:r>
              <a:rPr lang="en-GB" dirty="0"/>
              <a:t> </a:t>
            </a:r>
            <a:r>
              <a:rPr lang="en-GB" dirty="0" err="1"/>
              <a:t>parametrii</a:t>
            </a:r>
            <a:r>
              <a:rPr lang="en-GB" dirty="0"/>
              <a:t> </a:t>
            </a:r>
            <a:r>
              <a:rPr lang="en-GB" dirty="0" err="1"/>
              <a:t>fiecărui</a:t>
            </a:r>
            <a:r>
              <a:rPr lang="en-GB" dirty="0"/>
              <a:t> </a:t>
            </a:r>
            <a:r>
              <a:rPr lang="en-GB" dirty="0" err="1"/>
              <a:t>obiect</a:t>
            </a:r>
            <a:r>
              <a:rPr lang="en-GB" dirty="0"/>
              <a:t> din model; </a:t>
            </a:r>
            <a:r>
              <a:rPr lang="en-GB" dirty="0" err="1"/>
              <a:t>pentru</a:t>
            </a:r>
            <a:r>
              <a:rPr lang="en-GB" dirty="0"/>
              <a:t> a </a:t>
            </a:r>
            <a:r>
              <a:rPr lang="en-GB" dirty="0" err="1"/>
              <a:t>putea</a:t>
            </a:r>
            <a:r>
              <a:rPr lang="en-GB" dirty="0"/>
              <a:t> </a:t>
            </a:r>
            <a:r>
              <a:rPr lang="en-GB" dirty="0" err="1"/>
              <a:t>executa</a:t>
            </a:r>
            <a:r>
              <a:rPr lang="en-GB" dirty="0"/>
              <a:t> </a:t>
            </a:r>
            <a:r>
              <a:rPr lang="en-GB" dirty="0" err="1"/>
              <a:t>clasificarea</a:t>
            </a:r>
            <a:r>
              <a:rPr lang="en-GB" dirty="0"/>
              <a:t> </a:t>
            </a:r>
            <a:r>
              <a:rPr lang="en-GB" dirty="0" err="1"/>
              <a:t>unei</a:t>
            </a:r>
            <a:r>
              <a:rPr lang="en-GB" dirty="0"/>
              <a:t> </a:t>
            </a:r>
            <a:r>
              <a:rPr lang="en-GB" dirty="0" err="1"/>
              <a:t>imagini</a:t>
            </a:r>
            <a:r>
              <a:rPr lang="en-GB" dirty="0"/>
              <a:t> </a:t>
            </a:r>
            <a:r>
              <a:rPr lang="en-GB" dirty="0" err="1"/>
              <a:t>este</a:t>
            </a:r>
            <a:r>
              <a:rPr lang="en-GB" dirty="0"/>
              <a:t> </a:t>
            </a:r>
            <a:r>
              <a:rPr lang="en-GB" dirty="0" err="1"/>
              <a:t>necesar</a:t>
            </a:r>
            <a:r>
              <a:rPr lang="en-GB" dirty="0"/>
              <a:t> </a:t>
            </a:r>
            <a:r>
              <a:rPr lang="en-GB" dirty="0" err="1"/>
              <a:t>doar</a:t>
            </a:r>
            <a:r>
              <a:rPr lang="en-GB" dirty="0"/>
              <a:t> </a:t>
            </a:r>
            <a:r>
              <a:rPr lang="en-GB" dirty="0" err="1"/>
              <a:t>sa</a:t>
            </a:r>
            <a:r>
              <a:rPr lang="en-GB" dirty="0"/>
              <a:t> </a:t>
            </a:r>
            <a:r>
              <a:rPr lang="en-GB" dirty="0" err="1"/>
              <a:t>încărcam</a:t>
            </a:r>
            <a:r>
              <a:rPr lang="en-GB" dirty="0"/>
              <a:t> </a:t>
            </a:r>
            <a:r>
              <a:rPr lang="en-GB" dirty="0" err="1"/>
              <a:t>acest</a:t>
            </a:r>
            <a:r>
              <a:rPr lang="en-GB" dirty="0"/>
              <a:t> </a:t>
            </a:r>
            <a:r>
              <a:rPr lang="en-GB" dirty="0" err="1"/>
              <a:t>fișier</a:t>
            </a:r>
            <a:r>
              <a:rPr lang="en-GB" dirty="0"/>
              <a:t> in </a:t>
            </a:r>
            <a:r>
              <a:rPr lang="en-GB" dirty="0" err="1"/>
              <a:t>memoria</a:t>
            </a:r>
            <a:r>
              <a:rPr lang="en-GB" dirty="0"/>
              <a:t> de </a:t>
            </a:r>
            <a:r>
              <a:rPr lang="en-GB" dirty="0" err="1"/>
              <a:t>execuție</a:t>
            </a:r>
            <a:r>
              <a:rPr lang="en-GB" dirty="0"/>
              <a:t> a </a:t>
            </a:r>
            <a:r>
              <a:rPr lang="en-GB" dirty="0" err="1"/>
              <a:t>aplicației</a:t>
            </a:r>
            <a:r>
              <a:rPr lang="en-GB" dirty="0"/>
              <a:t>.</a:t>
            </a:r>
            <a:endParaRPr lang="ro-RO" dirty="0"/>
          </a:p>
          <a:p>
            <a:endParaRPr lang="ro-RO" dirty="0"/>
          </a:p>
          <a:p>
            <a:r>
              <a:rPr lang="en-GB" b="1" dirty="0"/>
              <a:t> </a:t>
            </a:r>
            <a:r>
              <a:rPr lang="en-GB" sz="2000" b="1" dirty="0" err="1"/>
              <a:t>Rezultate</a:t>
            </a:r>
            <a:r>
              <a:rPr lang="ro-RO" sz="2000" b="1" dirty="0"/>
              <a:t>le</a:t>
            </a:r>
            <a:r>
              <a:rPr lang="en-GB" sz="2000" b="1" dirty="0"/>
              <a:t> </a:t>
            </a:r>
            <a:r>
              <a:rPr lang="en-GB" sz="2000" b="1" dirty="0" err="1"/>
              <a:t>obținute</a:t>
            </a:r>
            <a:endParaRPr lang="ro-RO" sz="2000" b="1" dirty="0"/>
          </a:p>
          <a:p>
            <a:r>
              <a:rPr lang="ro-RO" b="1" dirty="0"/>
              <a:t>S-a</a:t>
            </a:r>
            <a:r>
              <a:rPr lang="ro-RO" dirty="0"/>
              <a:t> pornit de la un set de date care include 160 scanări (Trasa 1) dintre care 80 cu defecte reale si 80 care includ semnale parazite. Din acestea am selectat </a:t>
            </a:r>
            <a:r>
              <a:rPr lang="ro-RO" dirty="0" err="1"/>
              <a:t>aleator</a:t>
            </a:r>
            <a:r>
              <a:rPr lang="ro-RO" dirty="0"/>
              <a:t> 128 de imagini și am aplicat algoritmul de identificare rezultând un număr de 1400 de forme de undă corespunzătoare celor 2 categorii (‚defect real ’ și ’semnal parazit’). Modelul a fost antrenat pe aceste 1400 de imagini (1120 pentru antrenare propriu zisa și 280 in setul de validare). </a:t>
            </a:r>
          </a:p>
          <a:p>
            <a:r>
              <a:rPr lang="ro-RO" dirty="0"/>
              <a:t>Aplicația execută următorii pași pentru a clasifica imaginea aleasa în categoria ‚defect real’ sau în categoria ‚semnal parazit’:</a:t>
            </a:r>
            <a:endParaRPr lang="en-GB" dirty="0"/>
          </a:p>
        </p:txBody>
      </p:sp>
    </p:spTree>
    <p:extLst>
      <p:ext uri="{BB962C8B-B14F-4D97-AF65-F5344CB8AC3E}">
        <p14:creationId xmlns:p14="http://schemas.microsoft.com/office/powerpoint/2010/main" val="56460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Set de sudura orbitala Pipeliner II/609, Sursa MPS400, Programator digital  Pipeliner 712, inel ghidare teava 28 inc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Set de sudura orbitala Pipeliner II/609, Sursa MPS400, Programator digital  Pipeliner 712, inel ghidare teava 28 inc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Set de sudura orbitala Pipeliner II/609, Sursa MPS400, Programator digital  Pipeliner 712, inel ghidare teava 28 inch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2816352" y="623634"/>
            <a:ext cx="6851904" cy="830997"/>
          </a:xfrm>
          <a:prstGeom prst="rect">
            <a:avLst/>
          </a:prstGeom>
        </p:spPr>
        <p:txBody>
          <a:bodyPr wrap="square">
            <a:spAutoFit/>
          </a:bodyPr>
          <a:lstStyle/>
          <a:p>
            <a:r>
              <a:rPr lang="ro-RO" sz="2400" b="1" dirty="0">
                <a:latin typeface="Calibri" panose="020F0502020204030204" pitchFamily="34" charset="0"/>
                <a:ea typeface="Calibri" panose="020F0502020204030204" pitchFamily="34" charset="0"/>
                <a:cs typeface="Times New Roman" panose="02020603050405020304" pitchFamily="18" charset="0"/>
              </a:rPr>
              <a:t>Examinarea nedistructivă cu particule magnetice (MT)</a:t>
            </a:r>
            <a:r>
              <a:rPr lang="ro-RO" sz="24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p>
        </p:txBody>
      </p:sp>
      <p:pic>
        <p:nvPicPr>
          <p:cNvPr id="11" name="Picture 10"/>
          <p:cNvPicPr>
            <a:picLocks noChangeAspect="1"/>
          </p:cNvPicPr>
          <p:nvPr/>
        </p:nvPicPr>
        <p:blipFill>
          <a:blip r:embed="rId2"/>
          <a:stretch>
            <a:fillRect/>
          </a:stretch>
        </p:blipFill>
        <p:spPr>
          <a:xfrm>
            <a:off x="920978" y="1099773"/>
            <a:ext cx="3018104" cy="3621343"/>
          </a:xfrm>
          <a:prstGeom prst="rect">
            <a:avLst/>
          </a:prstGeom>
        </p:spPr>
      </p:pic>
      <p:pic>
        <p:nvPicPr>
          <p:cNvPr id="15" name="Picture 14"/>
          <p:cNvPicPr>
            <a:picLocks noChangeAspect="1"/>
          </p:cNvPicPr>
          <p:nvPr/>
        </p:nvPicPr>
        <p:blipFill>
          <a:blip r:embed="rId3"/>
          <a:stretch>
            <a:fillRect/>
          </a:stretch>
        </p:blipFill>
        <p:spPr>
          <a:xfrm>
            <a:off x="3939082" y="1091855"/>
            <a:ext cx="4800366" cy="3013866"/>
          </a:xfrm>
          <a:prstGeom prst="rect">
            <a:avLst/>
          </a:prstGeom>
        </p:spPr>
      </p:pic>
      <p:pic>
        <p:nvPicPr>
          <p:cNvPr id="17" name="Picture 16" descr="A machine with a circular object"/>
          <p:cNvPicPr/>
          <p:nvPr/>
        </p:nvPicPr>
        <p:blipFill>
          <a:blip r:embed="rId4" cstate="print">
            <a:extLst>
              <a:ext uri="{28A0092B-C50C-407E-A947-70E740481C1C}">
                <a14:useLocalDpi xmlns:a14="http://schemas.microsoft.com/office/drawing/2010/main" val="0"/>
              </a:ext>
            </a:extLst>
          </a:blip>
          <a:stretch>
            <a:fillRect/>
          </a:stretch>
        </p:blipFill>
        <p:spPr>
          <a:xfrm>
            <a:off x="8261856" y="1211564"/>
            <a:ext cx="3783839" cy="2531380"/>
          </a:xfrm>
          <a:prstGeom prst="rect">
            <a:avLst/>
          </a:prstGeom>
        </p:spPr>
      </p:pic>
      <p:sp>
        <p:nvSpPr>
          <p:cNvPr id="18" name="TextBox 17">
            <a:extLst>
              <a:ext uri="{FF2B5EF4-FFF2-40B4-BE49-F238E27FC236}">
                <a16:creationId xmlns:a16="http://schemas.microsoft.com/office/drawing/2014/main" id="{DED55FE7-C639-525E-4A5C-0EA0854D64EB}"/>
              </a:ext>
            </a:extLst>
          </p:cNvPr>
          <p:cNvSpPr txBox="1"/>
          <p:nvPr/>
        </p:nvSpPr>
        <p:spPr>
          <a:xfrm>
            <a:off x="986402" y="4293383"/>
            <a:ext cx="10705725" cy="2031325"/>
          </a:xfrm>
          <a:prstGeom prst="rect">
            <a:avLst/>
          </a:prstGeom>
          <a:pattFill prst="pct30">
            <a:fgClr>
              <a:schemeClr val="accent1">
                <a:lumMod val="60000"/>
                <a:lumOff val="40000"/>
              </a:schemeClr>
            </a:fgClr>
            <a:bgClr>
              <a:schemeClr val="bg1"/>
            </a:bgClr>
          </a:pattFill>
        </p:spPr>
        <p:txBody>
          <a:bodyPr wrap="square">
            <a:spAutoFit/>
          </a:bodyPr>
          <a:lstStyle/>
          <a:p>
            <a:r>
              <a:rPr lang="ro-RO" dirty="0"/>
              <a:t>1</a:t>
            </a:r>
            <a:r>
              <a:rPr lang="en-US" dirty="0"/>
              <a:t>.</a:t>
            </a:r>
            <a:r>
              <a:rPr lang="ro-RO" dirty="0"/>
              <a:t> </a:t>
            </a:r>
            <a:r>
              <a:rPr lang="en-US" dirty="0" err="1"/>
              <a:t>Examinarea</a:t>
            </a:r>
            <a:r>
              <a:rPr lang="en-US" dirty="0"/>
              <a:t> </a:t>
            </a:r>
            <a:r>
              <a:rPr lang="en-US" dirty="0" err="1"/>
              <a:t>nedistructivă</a:t>
            </a:r>
            <a:r>
              <a:rPr lang="en-US" dirty="0"/>
              <a:t> cu </a:t>
            </a:r>
            <a:r>
              <a:rPr lang="en-US" dirty="0" err="1"/>
              <a:t>particule</a:t>
            </a:r>
            <a:r>
              <a:rPr lang="en-US" dirty="0"/>
              <a:t> </a:t>
            </a:r>
            <a:r>
              <a:rPr lang="en-US" dirty="0" err="1"/>
              <a:t>magnetice</a:t>
            </a:r>
            <a:r>
              <a:rPr lang="en-US" dirty="0"/>
              <a:t> (MT) </a:t>
            </a:r>
            <a:r>
              <a:rPr lang="en-US" dirty="0" err="1"/>
              <a:t>este</a:t>
            </a:r>
            <a:r>
              <a:rPr lang="en-US" dirty="0"/>
              <a:t> o </a:t>
            </a:r>
            <a:r>
              <a:rPr lang="en-US" dirty="0" err="1"/>
              <a:t>metodă</a:t>
            </a:r>
            <a:r>
              <a:rPr lang="en-US" dirty="0"/>
              <a:t> care a </a:t>
            </a:r>
            <a:r>
              <a:rPr lang="en-US" dirty="0" err="1"/>
              <a:t>fost</a:t>
            </a:r>
            <a:r>
              <a:rPr lang="en-US" dirty="0"/>
              <a:t> </a:t>
            </a:r>
            <a:r>
              <a:rPr lang="en-US" dirty="0" err="1"/>
              <a:t>practicată</a:t>
            </a:r>
            <a:r>
              <a:rPr lang="ro-RO" dirty="0"/>
              <a:t> </a:t>
            </a:r>
            <a:r>
              <a:rPr lang="en-US" dirty="0" err="1"/>
              <a:t>si</a:t>
            </a:r>
            <a:r>
              <a:rPr lang="en-US" dirty="0"/>
              <a:t> </a:t>
            </a:r>
            <a:r>
              <a:rPr lang="en-US" dirty="0" err="1"/>
              <a:t>verificată</a:t>
            </a:r>
            <a:r>
              <a:rPr lang="en-US" dirty="0"/>
              <a:t> </a:t>
            </a:r>
            <a:r>
              <a:rPr lang="en-US" dirty="0" err="1"/>
              <a:t>timp</a:t>
            </a:r>
            <a:r>
              <a:rPr lang="en-US" dirty="0"/>
              <a:t> de </a:t>
            </a:r>
            <a:r>
              <a:rPr lang="en-US" dirty="0" err="1"/>
              <a:t>zeci</a:t>
            </a:r>
            <a:r>
              <a:rPr lang="en-US" dirty="0"/>
              <a:t> de </a:t>
            </a:r>
            <a:r>
              <a:rPr lang="en-US" dirty="0" err="1"/>
              <a:t>ani</a:t>
            </a:r>
            <a:r>
              <a:rPr lang="en-US" dirty="0"/>
              <a:t>, </a:t>
            </a:r>
            <a:r>
              <a:rPr lang="en-US" dirty="0" err="1"/>
              <a:t>folosită</a:t>
            </a:r>
            <a:r>
              <a:rPr lang="en-US" dirty="0"/>
              <a:t> </a:t>
            </a:r>
            <a:r>
              <a:rPr lang="en-US" dirty="0" err="1"/>
              <a:t>pentru</a:t>
            </a:r>
            <a:r>
              <a:rPr lang="en-US" dirty="0"/>
              <a:t> </a:t>
            </a:r>
            <a:r>
              <a:rPr lang="en-US" dirty="0" err="1"/>
              <a:t>detectarea</a:t>
            </a:r>
            <a:r>
              <a:rPr lang="en-US" dirty="0"/>
              <a:t> </a:t>
            </a:r>
            <a:r>
              <a:rPr lang="en-US" dirty="0" err="1"/>
              <a:t>fisurilor</a:t>
            </a:r>
            <a:r>
              <a:rPr lang="en-US" dirty="0"/>
              <a:t> </a:t>
            </a:r>
            <a:r>
              <a:rPr lang="en-US" dirty="0" err="1"/>
              <a:t>apropiate</a:t>
            </a:r>
            <a:r>
              <a:rPr lang="en-US" dirty="0"/>
              <a:t> de </a:t>
            </a:r>
            <a:r>
              <a:rPr lang="en-US" dirty="0" err="1"/>
              <a:t>suprafața</a:t>
            </a:r>
            <a:r>
              <a:rPr lang="en-US" dirty="0"/>
              <a:t> </a:t>
            </a:r>
            <a:r>
              <a:rPr lang="en-US" dirty="0" err="1"/>
              <a:t>materialului</a:t>
            </a:r>
            <a:r>
              <a:rPr lang="en-US" dirty="0"/>
              <a:t> </a:t>
            </a:r>
            <a:r>
              <a:rPr lang="en-US" dirty="0" err="1"/>
              <a:t>în</a:t>
            </a:r>
            <a:r>
              <a:rPr lang="en-US" dirty="0"/>
              <a:t> </a:t>
            </a:r>
            <a:r>
              <a:rPr lang="en-US" dirty="0" err="1"/>
              <a:t>componente</a:t>
            </a:r>
            <a:r>
              <a:rPr lang="en-US" dirty="0"/>
              <a:t> </a:t>
            </a:r>
            <a:r>
              <a:rPr lang="en-US" dirty="0" err="1"/>
              <a:t>feromagnetice</a:t>
            </a:r>
            <a:r>
              <a:rPr lang="en-US" dirty="0"/>
              <a:t>. </a:t>
            </a:r>
            <a:r>
              <a:rPr lang="ro-RO" dirty="0"/>
              <a:t>P</a:t>
            </a:r>
            <a:r>
              <a:rPr lang="en-US" dirty="0" err="1"/>
              <a:t>entru</a:t>
            </a:r>
            <a:r>
              <a:rPr lang="en-US" dirty="0"/>
              <a:t> </a:t>
            </a:r>
            <a:r>
              <a:rPr lang="en-US" dirty="0" err="1"/>
              <a:t>examinare</a:t>
            </a:r>
            <a:r>
              <a:rPr lang="en-US" dirty="0"/>
              <a:t> au </a:t>
            </a:r>
            <a:r>
              <a:rPr lang="en-US" dirty="0" err="1"/>
              <a:t>fost</a:t>
            </a:r>
            <a:r>
              <a:rPr lang="en-US" dirty="0"/>
              <a:t> </a:t>
            </a:r>
            <a:r>
              <a:rPr lang="en-US" dirty="0" err="1"/>
              <a:t>folosite</a:t>
            </a:r>
            <a:r>
              <a:rPr lang="en-US" dirty="0"/>
              <a:t> </a:t>
            </a:r>
            <a:r>
              <a:rPr lang="en-US" dirty="0" err="1"/>
              <a:t>pulberi</a:t>
            </a:r>
            <a:r>
              <a:rPr lang="en-US" dirty="0"/>
              <a:t> </a:t>
            </a:r>
            <a:r>
              <a:rPr lang="en-US" dirty="0" err="1"/>
              <a:t>magnetice</a:t>
            </a:r>
            <a:r>
              <a:rPr lang="en-US" dirty="0"/>
              <a:t> </a:t>
            </a:r>
            <a:r>
              <a:rPr lang="en-US" dirty="0" err="1"/>
              <a:t>fluorescente</a:t>
            </a:r>
            <a:r>
              <a:rPr lang="en-US" dirty="0"/>
              <a:t> tip FLUXA </a:t>
            </a:r>
            <a:r>
              <a:rPr lang="en-US" dirty="0" err="1"/>
              <a:t>si</a:t>
            </a:r>
            <a:r>
              <a:rPr lang="en-US" dirty="0"/>
              <a:t>  </a:t>
            </a:r>
            <a:r>
              <a:rPr lang="en-US" dirty="0" err="1"/>
              <a:t>sisteme</a:t>
            </a:r>
            <a:r>
              <a:rPr lang="en-US" dirty="0"/>
              <a:t> de </a:t>
            </a:r>
            <a:r>
              <a:rPr lang="en-US" dirty="0" err="1"/>
              <a:t>detectare</a:t>
            </a:r>
            <a:r>
              <a:rPr lang="en-US" dirty="0"/>
              <a:t> a </a:t>
            </a:r>
            <a:r>
              <a:rPr lang="en-US" dirty="0" err="1"/>
              <a:t>fisurilor</a:t>
            </a:r>
            <a:r>
              <a:rPr lang="en-US" dirty="0"/>
              <a:t> tip DEUTROMAT, </a:t>
            </a:r>
            <a:r>
              <a:rPr lang="en-US" dirty="0" err="1"/>
              <a:t>ambele</a:t>
            </a:r>
            <a:r>
              <a:rPr lang="en-US" dirty="0"/>
              <a:t> </a:t>
            </a:r>
            <a:r>
              <a:rPr lang="en-US" dirty="0" err="1"/>
              <a:t>fabricație</a:t>
            </a:r>
            <a:r>
              <a:rPr lang="en-US" dirty="0"/>
              <a:t>  KARL DEUTSCH-Germania. </a:t>
            </a:r>
            <a:r>
              <a:rPr lang="en-US" dirty="0" err="1"/>
              <a:t>Inspectorii</a:t>
            </a:r>
            <a:r>
              <a:rPr lang="en-US" dirty="0"/>
              <a:t> MT </a:t>
            </a:r>
            <a:r>
              <a:rPr lang="en-US" dirty="0" err="1"/>
              <a:t>trebuie</a:t>
            </a:r>
            <a:r>
              <a:rPr lang="en-US" dirty="0"/>
              <a:t> </a:t>
            </a:r>
            <a:r>
              <a:rPr lang="en-US" dirty="0" err="1"/>
              <a:t>să</a:t>
            </a:r>
            <a:r>
              <a:rPr lang="en-US" dirty="0"/>
              <a:t> </a:t>
            </a:r>
            <a:r>
              <a:rPr lang="en-US" dirty="0" err="1"/>
              <a:t>examineze</a:t>
            </a:r>
            <a:r>
              <a:rPr lang="en-US" dirty="0"/>
              <a:t> </a:t>
            </a:r>
            <a:r>
              <a:rPr lang="en-US" dirty="0" err="1"/>
              <a:t>suprafețele</a:t>
            </a:r>
            <a:r>
              <a:rPr lang="en-US" dirty="0"/>
              <a:t> </a:t>
            </a:r>
            <a:r>
              <a:rPr lang="en-US" dirty="0" err="1"/>
              <a:t>relevante</a:t>
            </a:r>
            <a:r>
              <a:rPr lang="en-US" dirty="0"/>
              <a:t> ale </a:t>
            </a:r>
            <a:r>
              <a:rPr lang="en-US" dirty="0" err="1"/>
              <a:t>componentelor</a:t>
            </a:r>
            <a:r>
              <a:rPr lang="en-US" dirty="0"/>
              <a:t> </a:t>
            </a:r>
            <a:r>
              <a:rPr lang="en-US" dirty="0" err="1"/>
              <a:t>într</a:t>
            </a:r>
            <a:r>
              <a:rPr lang="en-US" dirty="0"/>
              <a:t>-o </a:t>
            </a:r>
            <a:r>
              <a:rPr lang="en-US" dirty="0" err="1"/>
              <a:t>cameră</a:t>
            </a:r>
            <a:r>
              <a:rPr lang="en-US" dirty="0"/>
              <a:t> </a:t>
            </a:r>
            <a:r>
              <a:rPr lang="en-US" dirty="0" err="1"/>
              <a:t>întunecată</a:t>
            </a:r>
            <a:r>
              <a:rPr lang="en-US" dirty="0"/>
              <a:t>, sub </a:t>
            </a:r>
            <a:r>
              <a:rPr lang="en-US" dirty="0" err="1"/>
              <a:t>lumină</a:t>
            </a:r>
            <a:r>
              <a:rPr lang="en-US" dirty="0"/>
              <a:t> UV </a:t>
            </a:r>
            <a:r>
              <a:rPr lang="en-US" dirty="0" err="1"/>
              <a:t>emisă</a:t>
            </a:r>
            <a:r>
              <a:rPr lang="en-US" dirty="0"/>
              <a:t> de </a:t>
            </a:r>
            <a:r>
              <a:rPr lang="en-US" dirty="0" err="1"/>
              <a:t>lămpile</a:t>
            </a:r>
            <a:r>
              <a:rPr lang="en-US" dirty="0"/>
              <a:t> de </a:t>
            </a:r>
            <a:r>
              <a:rPr lang="en-US" dirty="0" err="1"/>
              <a:t>examinare</a:t>
            </a:r>
            <a:r>
              <a:rPr lang="en-US" dirty="0"/>
              <a:t>. </a:t>
            </a:r>
            <a:r>
              <a:rPr lang="en-US" dirty="0" err="1"/>
              <a:t>Această</a:t>
            </a:r>
            <a:r>
              <a:rPr lang="en-US" dirty="0"/>
              <a:t> </a:t>
            </a:r>
            <a:r>
              <a:rPr lang="en-US" dirty="0" err="1"/>
              <a:t>sarcină</a:t>
            </a:r>
            <a:r>
              <a:rPr lang="en-US" dirty="0"/>
              <a:t> </a:t>
            </a:r>
            <a:r>
              <a:rPr lang="en-US" dirty="0" err="1"/>
              <a:t>implică</a:t>
            </a:r>
            <a:r>
              <a:rPr lang="en-US" dirty="0"/>
              <a:t> o </a:t>
            </a:r>
            <a:r>
              <a:rPr lang="en-US" dirty="0" err="1"/>
              <a:t>responsabilitate</a:t>
            </a:r>
            <a:r>
              <a:rPr lang="ro-RO" dirty="0"/>
              <a:t> ridicată</a:t>
            </a:r>
            <a:r>
              <a:rPr lang="en-US" dirty="0"/>
              <a:t> </a:t>
            </a:r>
            <a:r>
              <a:rPr lang="en-US" dirty="0" err="1"/>
              <a:t>pentru</a:t>
            </a:r>
            <a:r>
              <a:rPr lang="en-US" dirty="0"/>
              <a:t> </a:t>
            </a:r>
            <a:r>
              <a:rPr lang="en-US" dirty="0" err="1"/>
              <a:t>operatorii</a:t>
            </a:r>
            <a:r>
              <a:rPr lang="en-US" dirty="0"/>
              <a:t> care </a:t>
            </a:r>
            <a:r>
              <a:rPr lang="en-US" dirty="0" err="1"/>
              <a:t>trebuie</a:t>
            </a:r>
            <a:r>
              <a:rPr lang="en-US" dirty="0"/>
              <a:t> </a:t>
            </a:r>
            <a:r>
              <a:rPr lang="en-US" dirty="0" err="1"/>
              <a:t>să-și</a:t>
            </a:r>
            <a:r>
              <a:rPr lang="en-US" dirty="0"/>
              <a:t> </a:t>
            </a:r>
            <a:r>
              <a:rPr lang="en-US" dirty="0" err="1"/>
              <a:t>mențină</a:t>
            </a:r>
            <a:r>
              <a:rPr lang="en-US" dirty="0"/>
              <a:t> un grad </a:t>
            </a:r>
            <a:r>
              <a:rPr lang="ro-RO" dirty="0"/>
              <a:t>înalt</a:t>
            </a:r>
            <a:r>
              <a:rPr lang="en-US" dirty="0"/>
              <a:t> de </a:t>
            </a:r>
            <a:r>
              <a:rPr lang="en-US" dirty="0" err="1"/>
              <a:t>concentrare</a:t>
            </a:r>
            <a:r>
              <a:rPr lang="en-US" dirty="0"/>
              <a:t> in </a:t>
            </a:r>
            <a:r>
              <a:rPr lang="en-US" dirty="0" err="1"/>
              <a:t>condiții</a:t>
            </a:r>
            <a:r>
              <a:rPr lang="en-US" dirty="0"/>
              <a:t> de </a:t>
            </a:r>
            <a:r>
              <a:rPr lang="en-US" dirty="0" err="1"/>
              <a:t>lucru</a:t>
            </a:r>
            <a:r>
              <a:rPr lang="en-US" dirty="0"/>
              <a:t> </a:t>
            </a:r>
            <a:r>
              <a:rPr lang="en-US" dirty="0" err="1"/>
              <a:t>dificile</a:t>
            </a:r>
            <a:r>
              <a:rPr lang="en-US" dirty="0"/>
              <a:t>.</a:t>
            </a:r>
          </a:p>
        </p:txBody>
      </p:sp>
    </p:spTree>
    <p:extLst>
      <p:ext uri="{BB962C8B-B14F-4D97-AF65-F5344CB8AC3E}">
        <p14:creationId xmlns:p14="http://schemas.microsoft.com/office/powerpoint/2010/main" val="344317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E61A5D2A-CA66-BEF8-3997-43462D2C8C27}"/>
              </a:ext>
            </a:extLst>
          </p:cNvPr>
          <p:cNvGraphicFramePr>
            <a:graphicFrameLocks noGrp="1"/>
          </p:cNvGraphicFramePr>
          <p:nvPr>
            <p:extLst>
              <p:ext uri="{D42A27DB-BD31-4B8C-83A1-F6EECF244321}">
                <p14:modId xmlns:p14="http://schemas.microsoft.com/office/powerpoint/2010/main" val="897295683"/>
              </p:ext>
            </p:extLst>
          </p:nvPr>
        </p:nvGraphicFramePr>
        <p:xfrm>
          <a:off x="3384645" y="2241603"/>
          <a:ext cx="4763068" cy="583504"/>
        </p:xfrm>
        <a:graphic>
          <a:graphicData uri="http://schemas.openxmlformats.org/drawingml/2006/table">
            <a:tbl>
              <a:tblPr firstRow="1" firstCol="1" bandRow="1"/>
              <a:tblGrid>
                <a:gridCol w="2381534">
                  <a:extLst>
                    <a:ext uri="{9D8B030D-6E8A-4147-A177-3AD203B41FA5}">
                      <a16:colId xmlns:a16="http://schemas.microsoft.com/office/drawing/2014/main" val="2592009138"/>
                    </a:ext>
                  </a:extLst>
                </a:gridCol>
                <a:gridCol w="2381534">
                  <a:extLst>
                    <a:ext uri="{9D8B030D-6E8A-4147-A177-3AD203B41FA5}">
                      <a16:colId xmlns:a16="http://schemas.microsoft.com/office/drawing/2014/main" val="773079733"/>
                    </a:ext>
                  </a:extLst>
                </a:gridCol>
              </a:tblGrid>
              <a:tr h="269585">
                <a:tc>
                  <a:txBody>
                    <a:bodyPr/>
                    <a:lstStyle/>
                    <a:p>
                      <a:pPr algn="ctr">
                        <a:lnSpc>
                          <a:spcPct val="115000"/>
                        </a:lnSpc>
                        <a:spcAft>
                          <a:spcPts val="800"/>
                        </a:spcAft>
                        <a:buNone/>
                      </a:pPr>
                      <a:r>
                        <a:rPr lang="ro-RO"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Clasificare corectă</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a:lnSpc>
                          <a:spcPct val="115000"/>
                        </a:lnSpc>
                        <a:spcAft>
                          <a:spcPts val="800"/>
                        </a:spcAft>
                        <a:buNone/>
                      </a:pPr>
                      <a:r>
                        <a:rPr lang="ro-RO"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Clasificare greșită</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3441737480"/>
                  </a:ext>
                </a:extLst>
              </a:tr>
              <a:tr h="313919">
                <a:tc>
                  <a:txBody>
                    <a:bodyPr/>
                    <a:lstStyle/>
                    <a:p>
                      <a:pPr algn="ctr">
                        <a:lnSpc>
                          <a:spcPct val="115000"/>
                        </a:lnSpc>
                        <a:spcAft>
                          <a:spcPts val="800"/>
                        </a:spcAft>
                        <a:buNone/>
                      </a:pPr>
                      <a:r>
                        <a:rPr lang="ro-RO" sz="1400" dirty="0">
                          <a:effectLst/>
                          <a:latin typeface="Calibri" panose="020F0502020204030204" pitchFamily="34" charset="0"/>
                          <a:ea typeface="Calibri" panose="020F0502020204030204" pitchFamily="34" charset="0"/>
                          <a:cs typeface="Times New Roman" panose="02020603050405020304" pitchFamily="18" charset="0"/>
                        </a:rPr>
                        <a:t>25 imagini (78.12 %)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ro-RO" sz="1400" dirty="0">
                          <a:effectLst/>
                          <a:latin typeface="Calibri" panose="020F0502020204030204" pitchFamily="34" charset="0"/>
                          <a:ea typeface="Calibri" panose="020F0502020204030204" pitchFamily="34" charset="0"/>
                          <a:cs typeface="Times New Roman" panose="02020603050405020304" pitchFamily="18" charset="0"/>
                        </a:rPr>
                        <a:t>7 imagini(21.875%)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723694"/>
                  </a:ext>
                </a:extLst>
              </a:tr>
            </a:tbl>
          </a:graphicData>
        </a:graphic>
      </p:graphicFrame>
      <p:sp>
        <p:nvSpPr>
          <p:cNvPr id="4" name="CasetăText 3">
            <a:extLst>
              <a:ext uri="{FF2B5EF4-FFF2-40B4-BE49-F238E27FC236}">
                <a16:creationId xmlns:a16="http://schemas.microsoft.com/office/drawing/2014/main" id="{39459F95-C082-B94D-37C6-72BB5EA0D843}"/>
              </a:ext>
            </a:extLst>
          </p:cNvPr>
          <p:cNvSpPr txBox="1"/>
          <p:nvPr/>
        </p:nvSpPr>
        <p:spPr>
          <a:xfrm>
            <a:off x="941697" y="764275"/>
            <a:ext cx="10112990" cy="1477328"/>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dirty="0"/>
              <a:t>a.	</a:t>
            </a:r>
            <a:r>
              <a:rPr lang="en-GB" dirty="0" err="1"/>
              <a:t>Identificarea</a:t>
            </a:r>
            <a:r>
              <a:rPr lang="en-GB" dirty="0"/>
              <a:t> </a:t>
            </a:r>
            <a:r>
              <a:rPr lang="en-GB" dirty="0" err="1"/>
              <a:t>celor</a:t>
            </a:r>
            <a:r>
              <a:rPr lang="en-GB" dirty="0"/>
              <a:t> </a:t>
            </a:r>
            <a:r>
              <a:rPr lang="en-GB" i="1" dirty="0"/>
              <a:t>n</a:t>
            </a:r>
            <a:r>
              <a:rPr lang="en-GB" dirty="0"/>
              <a:t> </a:t>
            </a:r>
            <a:r>
              <a:rPr lang="en-GB" dirty="0" err="1"/>
              <a:t>forme</a:t>
            </a:r>
            <a:r>
              <a:rPr lang="en-GB" dirty="0"/>
              <a:t> de </a:t>
            </a:r>
            <a:r>
              <a:rPr lang="en-GB" dirty="0" err="1"/>
              <a:t>unda</a:t>
            </a:r>
            <a:r>
              <a:rPr lang="en-GB" dirty="0"/>
              <a:t> care </a:t>
            </a:r>
            <a:r>
              <a:rPr lang="en-GB" dirty="0" err="1"/>
              <a:t>depășesc</a:t>
            </a:r>
            <a:r>
              <a:rPr lang="en-GB" dirty="0"/>
              <a:t> </a:t>
            </a:r>
            <a:r>
              <a:rPr lang="en-GB" dirty="0" err="1"/>
              <a:t>amplitudinea</a:t>
            </a:r>
            <a:r>
              <a:rPr lang="en-GB" dirty="0"/>
              <a:t> de 50%,</a:t>
            </a:r>
          </a:p>
          <a:p>
            <a:r>
              <a:rPr lang="en-GB" dirty="0"/>
              <a:t>b.	</a:t>
            </a:r>
            <a:r>
              <a:rPr lang="en-GB" dirty="0" err="1"/>
              <a:t>Clasificarea</a:t>
            </a:r>
            <a:r>
              <a:rPr lang="en-GB" dirty="0"/>
              <a:t> </a:t>
            </a:r>
            <a:r>
              <a:rPr lang="en-GB" dirty="0" err="1"/>
              <a:t>fiecărei</a:t>
            </a:r>
            <a:r>
              <a:rPr lang="en-GB" dirty="0"/>
              <a:t> </a:t>
            </a:r>
            <a:r>
              <a:rPr lang="en-GB" dirty="0" err="1"/>
              <a:t>forme</a:t>
            </a:r>
            <a:r>
              <a:rPr lang="en-GB" dirty="0"/>
              <a:t> de </a:t>
            </a:r>
            <a:r>
              <a:rPr lang="en-GB" dirty="0" err="1"/>
              <a:t>unde</a:t>
            </a:r>
            <a:r>
              <a:rPr lang="en-GB" dirty="0"/>
              <a:t> </a:t>
            </a:r>
            <a:r>
              <a:rPr lang="en-GB" dirty="0" err="1"/>
              <a:t>folosind</a:t>
            </a:r>
            <a:r>
              <a:rPr lang="en-GB" dirty="0"/>
              <a:t> RNN </a:t>
            </a:r>
            <a:r>
              <a:rPr lang="en-GB" dirty="0" err="1"/>
              <a:t>antrenată</a:t>
            </a:r>
            <a:r>
              <a:rPr lang="en-GB" dirty="0"/>
              <a:t> pe </a:t>
            </a:r>
            <a:r>
              <a:rPr lang="en-GB" dirty="0" err="1"/>
              <a:t>setul</a:t>
            </a:r>
            <a:r>
              <a:rPr lang="en-GB" dirty="0"/>
              <a:t> de date </a:t>
            </a:r>
            <a:r>
              <a:rPr lang="en-GB" dirty="0" err="1"/>
              <a:t>inițiale</a:t>
            </a:r>
            <a:r>
              <a:rPr lang="en-GB" dirty="0"/>
              <a:t>,</a:t>
            </a:r>
          </a:p>
          <a:p>
            <a:r>
              <a:rPr lang="en-GB" dirty="0"/>
              <a:t>c.	</a:t>
            </a:r>
            <a:r>
              <a:rPr lang="en-GB" dirty="0" err="1"/>
              <a:t>Prezentarea</a:t>
            </a:r>
            <a:r>
              <a:rPr lang="en-GB" dirty="0"/>
              <a:t> </a:t>
            </a:r>
            <a:r>
              <a:rPr lang="en-GB" dirty="0" err="1"/>
              <a:t>către</a:t>
            </a:r>
            <a:r>
              <a:rPr lang="en-GB" dirty="0"/>
              <a:t> </a:t>
            </a:r>
            <a:r>
              <a:rPr lang="en-GB" dirty="0" err="1"/>
              <a:t>utilizator</a:t>
            </a:r>
            <a:r>
              <a:rPr lang="en-GB" dirty="0"/>
              <a:t> a </a:t>
            </a:r>
            <a:r>
              <a:rPr lang="en-GB" dirty="0" err="1"/>
              <a:t>concluziei</a:t>
            </a:r>
            <a:r>
              <a:rPr lang="en-GB" dirty="0"/>
              <a:t> </a:t>
            </a:r>
            <a:r>
              <a:rPr lang="en-GB" dirty="0" err="1"/>
              <a:t>clasificării</a:t>
            </a:r>
            <a:r>
              <a:rPr lang="en-GB" dirty="0"/>
              <a:t> </a:t>
            </a:r>
            <a:r>
              <a:rPr lang="en-GB" dirty="0" err="1"/>
              <a:t>fiecărei</a:t>
            </a:r>
            <a:r>
              <a:rPr lang="en-GB" dirty="0"/>
              <a:t> </a:t>
            </a:r>
            <a:r>
              <a:rPr lang="en-GB" dirty="0" err="1"/>
              <a:t>forme</a:t>
            </a:r>
            <a:r>
              <a:rPr lang="en-GB" dirty="0"/>
              <a:t> de und</a:t>
            </a:r>
            <a:r>
              <a:rPr lang="ro-RO" dirty="0"/>
              <a:t>ă</a:t>
            </a:r>
            <a:r>
              <a:rPr lang="en-GB" dirty="0"/>
              <a:t> de la pasul (a).</a:t>
            </a:r>
          </a:p>
          <a:p>
            <a:r>
              <a:rPr lang="en-GB" dirty="0"/>
              <a:t>Cele 32 de </a:t>
            </a:r>
            <a:r>
              <a:rPr lang="en-GB" dirty="0" err="1"/>
              <a:t>imagini</a:t>
            </a:r>
            <a:r>
              <a:rPr lang="en-GB" dirty="0"/>
              <a:t> care nu au </a:t>
            </a:r>
            <a:r>
              <a:rPr lang="en-GB" dirty="0" err="1"/>
              <a:t>fost</a:t>
            </a:r>
            <a:r>
              <a:rPr lang="en-GB" dirty="0"/>
              <a:t> </a:t>
            </a:r>
            <a:r>
              <a:rPr lang="en-GB" dirty="0" err="1"/>
              <a:t>folosite</a:t>
            </a:r>
            <a:r>
              <a:rPr lang="en-GB" dirty="0"/>
              <a:t> in </a:t>
            </a:r>
            <a:r>
              <a:rPr lang="en-GB" dirty="0" err="1"/>
              <a:t>procesul</a:t>
            </a:r>
            <a:r>
              <a:rPr lang="en-GB" dirty="0"/>
              <a:t> de </a:t>
            </a:r>
            <a:r>
              <a:rPr lang="en-GB" dirty="0" err="1"/>
              <a:t>învățare</a:t>
            </a:r>
            <a:r>
              <a:rPr lang="en-GB" dirty="0"/>
              <a:t> au </a:t>
            </a:r>
            <a:r>
              <a:rPr lang="en-GB" dirty="0" err="1"/>
              <a:t>fost</a:t>
            </a:r>
            <a:r>
              <a:rPr lang="en-GB" dirty="0"/>
              <a:t> </a:t>
            </a:r>
            <a:r>
              <a:rPr lang="en-GB" dirty="0" err="1"/>
              <a:t>clasificate</a:t>
            </a:r>
            <a:r>
              <a:rPr lang="en-GB" dirty="0"/>
              <a:t> </a:t>
            </a:r>
            <a:r>
              <a:rPr lang="en-GB" dirty="0" err="1"/>
              <a:t>folosind</a:t>
            </a:r>
            <a:r>
              <a:rPr lang="en-GB" dirty="0"/>
              <a:t> </a:t>
            </a:r>
            <a:r>
              <a:rPr lang="en-GB" dirty="0" err="1"/>
              <a:t>aplicația</a:t>
            </a:r>
            <a:r>
              <a:rPr lang="en-GB" dirty="0"/>
              <a:t> </a:t>
            </a:r>
            <a:r>
              <a:rPr lang="en-GB" dirty="0" err="1"/>
              <a:t>dezvoltată</a:t>
            </a:r>
            <a:r>
              <a:rPr lang="en-GB" dirty="0"/>
              <a:t>. </a:t>
            </a:r>
            <a:r>
              <a:rPr lang="en-GB" i="1" dirty="0" err="1"/>
              <a:t>Rezultate</a:t>
            </a:r>
            <a:r>
              <a:rPr lang="en-GB" i="1" dirty="0"/>
              <a:t> </a:t>
            </a:r>
            <a:r>
              <a:rPr lang="en-GB" i="1" dirty="0" err="1"/>
              <a:t>obținute</a:t>
            </a:r>
            <a:r>
              <a:rPr lang="en-GB" i="1" dirty="0"/>
              <a:t> </a:t>
            </a:r>
            <a:r>
              <a:rPr lang="en-GB" dirty="0"/>
              <a:t>:</a:t>
            </a:r>
          </a:p>
        </p:txBody>
      </p:sp>
      <p:sp>
        <p:nvSpPr>
          <p:cNvPr id="5" name="CasetăText 4">
            <a:extLst>
              <a:ext uri="{FF2B5EF4-FFF2-40B4-BE49-F238E27FC236}">
                <a16:creationId xmlns:a16="http://schemas.microsoft.com/office/drawing/2014/main" id="{324FE2A7-1467-C5BA-D537-5C10B7423052}"/>
              </a:ext>
            </a:extLst>
          </p:cNvPr>
          <p:cNvSpPr txBox="1"/>
          <p:nvPr/>
        </p:nvSpPr>
        <p:spPr>
          <a:xfrm>
            <a:off x="1039505" y="2825107"/>
            <a:ext cx="10112989" cy="3139321"/>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dirty="0" err="1"/>
              <a:t>Pentru</a:t>
            </a:r>
            <a:r>
              <a:rPr lang="en-GB" dirty="0"/>
              <a:t> a </a:t>
            </a:r>
            <a:r>
              <a:rPr lang="en-GB" dirty="0" err="1"/>
              <a:t>avea</a:t>
            </a:r>
            <a:r>
              <a:rPr lang="en-GB" dirty="0"/>
              <a:t> o </a:t>
            </a:r>
            <a:r>
              <a:rPr lang="en-GB" dirty="0" err="1"/>
              <a:t>relevanță</a:t>
            </a:r>
            <a:r>
              <a:rPr lang="en-GB" dirty="0"/>
              <a:t> </a:t>
            </a:r>
            <a:r>
              <a:rPr lang="en-GB" dirty="0" err="1"/>
              <a:t>statistică</a:t>
            </a:r>
            <a:r>
              <a:rPr lang="en-GB" dirty="0"/>
              <a:t> </a:t>
            </a:r>
            <a:r>
              <a:rPr lang="en-GB" dirty="0" err="1"/>
              <a:t>mai</a:t>
            </a:r>
            <a:r>
              <a:rPr lang="en-GB" dirty="0"/>
              <a:t> </a:t>
            </a:r>
            <a:r>
              <a:rPr lang="en-GB" dirty="0" err="1"/>
              <a:t>bună</a:t>
            </a:r>
            <a:r>
              <a:rPr lang="en-GB" dirty="0"/>
              <a:t>, am </a:t>
            </a:r>
            <a:r>
              <a:rPr lang="en-GB" dirty="0" err="1"/>
              <a:t>reluat</a:t>
            </a:r>
            <a:r>
              <a:rPr lang="en-GB" dirty="0"/>
              <a:t> </a:t>
            </a:r>
            <a:r>
              <a:rPr lang="en-GB" dirty="0" err="1"/>
              <a:t>procesul</a:t>
            </a:r>
            <a:r>
              <a:rPr lang="en-GB" dirty="0"/>
              <a:t> de </a:t>
            </a:r>
            <a:r>
              <a:rPr lang="en-GB" dirty="0" err="1"/>
              <a:t>selecție</a:t>
            </a:r>
            <a:r>
              <a:rPr lang="en-GB" dirty="0"/>
              <a:t> </a:t>
            </a:r>
            <a:r>
              <a:rPr lang="en-GB" dirty="0" err="1"/>
              <a:t>aleatoare</a:t>
            </a:r>
            <a:r>
              <a:rPr lang="en-GB" dirty="0"/>
              <a:t> </a:t>
            </a:r>
            <a:r>
              <a:rPr lang="en-GB" dirty="0" err="1"/>
              <a:t>pentru</a:t>
            </a:r>
            <a:r>
              <a:rPr lang="en-GB" dirty="0"/>
              <a:t> </a:t>
            </a:r>
            <a:r>
              <a:rPr lang="en-GB" dirty="0" err="1"/>
              <a:t>cele</a:t>
            </a:r>
            <a:r>
              <a:rPr lang="en-GB" dirty="0"/>
              <a:t> 32 de </a:t>
            </a:r>
            <a:r>
              <a:rPr lang="en-GB" dirty="0" err="1"/>
              <a:t>imagini</a:t>
            </a:r>
            <a:r>
              <a:rPr lang="en-GB" dirty="0"/>
              <a:t> </a:t>
            </a:r>
            <a:r>
              <a:rPr lang="en-GB" dirty="0" err="1"/>
              <a:t>folosite</a:t>
            </a:r>
            <a:r>
              <a:rPr lang="en-GB" dirty="0"/>
              <a:t> in </a:t>
            </a:r>
            <a:r>
              <a:rPr lang="en-GB" dirty="0" err="1"/>
              <a:t>testarea</a:t>
            </a:r>
            <a:r>
              <a:rPr lang="en-GB" dirty="0"/>
              <a:t> </a:t>
            </a:r>
            <a:r>
              <a:rPr lang="en-GB" dirty="0" err="1"/>
              <a:t>clasificării</a:t>
            </a:r>
            <a:r>
              <a:rPr lang="en-GB" dirty="0"/>
              <a:t> </a:t>
            </a:r>
            <a:r>
              <a:rPr lang="en-GB" dirty="0" err="1"/>
              <a:t>si</a:t>
            </a:r>
            <a:r>
              <a:rPr lang="en-GB" dirty="0"/>
              <a:t> am re-</a:t>
            </a:r>
            <a:r>
              <a:rPr lang="en-GB" dirty="0" err="1"/>
              <a:t>antrenat</a:t>
            </a:r>
            <a:r>
              <a:rPr lang="en-GB" dirty="0"/>
              <a:t> </a:t>
            </a:r>
            <a:r>
              <a:rPr lang="en-GB" dirty="0" err="1"/>
              <a:t>modelul</a:t>
            </a:r>
            <a:r>
              <a:rPr lang="en-GB" dirty="0"/>
              <a:t> de 30 de </a:t>
            </a:r>
            <a:r>
              <a:rPr lang="en-GB" dirty="0" err="1"/>
              <a:t>ori</a:t>
            </a:r>
            <a:r>
              <a:rPr lang="en-GB" dirty="0"/>
              <a:t>. Din </a:t>
            </a:r>
            <a:r>
              <a:rPr lang="en-GB" dirty="0" err="1"/>
              <a:t>cele</a:t>
            </a:r>
            <a:r>
              <a:rPr lang="en-GB" dirty="0"/>
              <a:t> 960 </a:t>
            </a:r>
            <a:r>
              <a:rPr lang="en-GB" dirty="0" err="1"/>
              <a:t>clasificări</a:t>
            </a:r>
            <a:r>
              <a:rPr lang="en-GB" dirty="0"/>
              <a:t> </a:t>
            </a:r>
            <a:r>
              <a:rPr lang="en-GB" b="1" dirty="0"/>
              <a:t>779(81.1%) </a:t>
            </a:r>
            <a:r>
              <a:rPr lang="en-GB" dirty="0"/>
              <a:t>au </a:t>
            </a:r>
            <a:r>
              <a:rPr lang="en-GB" dirty="0" err="1"/>
              <a:t>fost</a:t>
            </a:r>
            <a:r>
              <a:rPr lang="en-GB" dirty="0"/>
              <a:t> </a:t>
            </a:r>
            <a:r>
              <a:rPr lang="en-GB" dirty="0" err="1"/>
              <a:t>corecte</a:t>
            </a:r>
            <a:r>
              <a:rPr lang="en-GB" dirty="0"/>
              <a:t>.</a:t>
            </a:r>
            <a:endParaRPr lang="ro-RO" dirty="0"/>
          </a:p>
          <a:p>
            <a:endParaRPr lang="ro-RO" dirty="0"/>
          </a:p>
          <a:p>
            <a:r>
              <a:rPr lang="en-GB" b="1" dirty="0" err="1"/>
              <a:t>Concluzii</a:t>
            </a:r>
            <a:r>
              <a:rPr lang="en-GB" b="1" dirty="0"/>
              <a:t>:</a:t>
            </a:r>
            <a:endParaRPr lang="en-GB" dirty="0"/>
          </a:p>
          <a:p>
            <a:r>
              <a:rPr lang="en-GB" dirty="0" err="1"/>
              <a:t>Condiția</a:t>
            </a:r>
            <a:r>
              <a:rPr lang="en-GB" dirty="0"/>
              <a:t> </a:t>
            </a:r>
            <a:r>
              <a:rPr lang="en-GB" dirty="0" err="1"/>
              <a:t>prealabilă</a:t>
            </a:r>
            <a:r>
              <a:rPr lang="en-GB" dirty="0"/>
              <a:t> </a:t>
            </a:r>
            <a:r>
              <a:rPr lang="en-GB" dirty="0" err="1"/>
              <a:t>pentru</a:t>
            </a:r>
            <a:r>
              <a:rPr lang="en-GB" dirty="0"/>
              <a:t> </a:t>
            </a:r>
            <a:r>
              <a:rPr lang="en-GB" dirty="0" err="1"/>
              <a:t>utilizarea</a:t>
            </a:r>
            <a:r>
              <a:rPr lang="en-GB" dirty="0"/>
              <a:t> </a:t>
            </a:r>
            <a:r>
              <a:rPr lang="en-GB" dirty="0" err="1"/>
              <a:t>soluțiilor</a:t>
            </a:r>
            <a:r>
              <a:rPr lang="en-GB" dirty="0"/>
              <a:t> de </a:t>
            </a:r>
            <a:r>
              <a:rPr lang="en-GB" dirty="0" err="1"/>
              <a:t>inteligența</a:t>
            </a:r>
            <a:r>
              <a:rPr lang="en-GB" dirty="0"/>
              <a:t> </a:t>
            </a:r>
            <a:r>
              <a:rPr lang="en-GB" dirty="0" err="1"/>
              <a:t>artificială</a:t>
            </a:r>
            <a:r>
              <a:rPr lang="en-GB" dirty="0"/>
              <a:t> </a:t>
            </a:r>
            <a:r>
              <a:rPr lang="en-GB" dirty="0" err="1"/>
              <a:t>este</a:t>
            </a:r>
            <a:r>
              <a:rPr lang="en-GB" dirty="0"/>
              <a:t> o </a:t>
            </a:r>
            <a:r>
              <a:rPr lang="en-GB" dirty="0" err="1"/>
              <a:t>bază</a:t>
            </a:r>
            <a:r>
              <a:rPr lang="en-GB" dirty="0"/>
              <a:t> de date de </a:t>
            </a:r>
            <a:r>
              <a:rPr lang="en-GB" dirty="0" err="1"/>
              <a:t>înaltă</a:t>
            </a:r>
            <a:r>
              <a:rPr lang="en-GB" dirty="0"/>
              <a:t> </a:t>
            </a:r>
            <a:r>
              <a:rPr lang="en-GB" dirty="0" err="1"/>
              <a:t>calitate</a:t>
            </a:r>
            <a:r>
              <a:rPr lang="en-GB" dirty="0"/>
              <a:t>. </a:t>
            </a:r>
            <a:r>
              <a:rPr lang="en-GB" dirty="0" err="1"/>
              <a:t>Pentru</a:t>
            </a:r>
            <a:r>
              <a:rPr lang="en-GB" dirty="0"/>
              <a:t> a </a:t>
            </a:r>
            <a:r>
              <a:rPr lang="en-GB" dirty="0" err="1"/>
              <a:t>construi</a:t>
            </a:r>
            <a:r>
              <a:rPr lang="en-GB" dirty="0"/>
              <a:t> </a:t>
            </a:r>
            <a:r>
              <a:rPr lang="en-GB" dirty="0" err="1"/>
              <a:t>una</a:t>
            </a:r>
            <a:r>
              <a:rPr lang="en-GB" dirty="0"/>
              <a:t>, </a:t>
            </a:r>
            <a:r>
              <a:rPr lang="en-GB" dirty="0" err="1"/>
              <a:t>fluxul</a:t>
            </a:r>
            <a:r>
              <a:rPr lang="en-GB" dirty="0"/>
              <a:t> de </a:t>
            </a:r>
            <a:r>
              <a:rPr lang="en-GB" dirty="0" err="1"/>
              <a:t>lucru</a:t>
            </a:r>
            <a:r>
              <a:rPr lang="en-GB" dirty="0"/>
              <a:t> al </a:t>
            </a:r>
            <a:r>
              <a:rPr lang="en-GB" dirty="0" err="1"/>
              <a:t>inspecției</a:t>
            </a:r>
            <a:r>
              <a:rPr lang="en-GB" dirty="0"/>
              <a:t> </a:t>
            </a:r>
            <a:r>
              <a:rPr lang="en-GB" dirty="0" err="1"/>
              <a:t>trebuie</a:t>
            </a:r>
            <a:r>
              <a:rPr lang="en-GB" dirty="0"/>
              <a:t> </a:t>
            </a:r>
            <a:r>
              <a:rPr lang="en-GB" dirty="0" err="1"/>
              <a:t>digitalizat</a:t>
            </a:r>
            <a:r>
              <a:rPr lang="en-GB" dirty="0"/>
              <a:t> </a:t>
            </a:r>
            <a:r>
              <a:rPr lang="en-GB" dirty="0" err="1"/>
              <a:t>astfel</a:t>
            </a:r>
            <a:r>
              <a:rPr lang="en-GB" dirty="0"/>
              <a:t> </a:t>
            </a:r>
            <a:r>
              <a:rPr lang="en-GB" dirty="0" err="1"/>
              <a:t>încât</a:t>
            </a:r>
            <a:r>
              <a:rPr lang="en-GB" dirty="0"/>
              <a:t> </a:t>
            </a:r>
            <a:r>
              <a:rPr lang="en-GB" dirty="0" err="1"/>
              <a:t>datele</a:t>
            </a:r>
            <a:r>
              <a:rPr lang="en-GB" dirty="0"/>
              <a:t> </a:t>
            </a:r>
            <a:r>
              <a:rPr lang="en-GB" dirty="0" err="1"/>
              <a:t>și</a:t>
            </a:r>
            <a:r>
              <a:rPr lang="en-GB" dirty="0"/>
              <a:t> </a:t>
            </a:r>
            <a:r>
              <a:rPr lang="en-GB" dirty="0" err="1"/>
              <a:t>rapoartele</a:t>
            </a:r>
            <a:r>
              <a:rPr lang="en-GB" dirty="0"/>
              <a:t> de </a:t>
            </a:r>
            <a:r>
              <a:rPr lang="en-GB" dirty="0" err="1"/>
              <a:t>inspecție</a:t>
            </a:r>
            <a:r>
              <a:rPr lang="en-GB" dirty="0"/>
              <a:t> </a:t>
            </a:r>
            <a:r>
              <a:rPr lang="en-GB" dirty="0" err="1"/>
              <a:t>să</a:t>
            </a:r>
            <a:r>
              <a:rPr lang="en-GB" dirty="0"/>
              <a:t> fie </a:t>
            </a:r>
            <a:r>
              <a:rPr lang="en-GB" dirty="0" err="1"/>
              <a:t>disponibile</a:t>
            </a:r>
            <a:r>
              <a:rPr lang="en-GB" dirty="0"/>
              <a:t> digital </a:t>
            </a:r>
            <a:r>
              <a:rPr lang="en-GB" dirty="0" err="1"/>
              <a:t>și</a:t>
            </a:r>
            <a:r>
              <a:rPr lang="en-GB" dirty="0"/>
              <a:t> </a:t>
            </a:r>
            <a:r>
              <a:rPr lang="en-GB" dirty="0" err="1"/>
              <a:t>să</a:t>
            </a:r>
            <a:r>
              <a:rPr lang="en-GB" dirty="0"/>
              <a:t> nu </a:t>
            </a:r>
            <a:r>
              <a:rPr lang="en-GB" dirty="0" err="1"/>
              <a:t>existe</a:t>
            </a:r>
            <a:r>
              <a:rPr lang="en-GB" dirty="0"/>
              <a:t> </a:t>
            </a:r>
            <a:r>
              <a:rPr lang="en-GB" dirty="0" err="1"/>
              <a:t>întreruperi</a:t>
            </a:r>
            <a:r>
              <a:rPr lang="en-GB" dirty="0"/>
              <a:t> media </a:t>
            </a:r>
            <a:r>
              <a:rPr lang="en-GB" dirty="0" err="1"/>
              <a:t>în</a:t>
            </a:r>
            <a:r>
              <a:rPr lang="en-GB" dirty="0"/>
              <a:t> </a:t>
            </a:r>
            <a:r>
              <a:rPr lang="en-GB" dirty="0" err="1"/>
              <a:t>proces</a:t>
            </a:r>
            <a:r>
              <a:rPr lang="en-GB" dirty="0"/>
              <a:t>.  </a:t>
            </a:r>
          </a:p>
          <a:p>
            <a:r>
              <a:rPr lang="en-GB" dirty="0"/>
              <a:t>Software-ul </a:t>
            </a:r>
            <a:r>
              <a:rPr lang="en-GB" dirty="0" err="1"/>
              <a:t>oferă</a:t>
            </a:r>
            <a:r>
              <a:rPr lang="en-GB" dirty="0"/>
              <a:t> o </a:t>
            </a:r>
            <a:r>
              <a:rPr lang="en-GB" dirty="0" err="1"/>
              <a:t>bază</a:t>
            </a:r>
            <a:r>
              <a:rPr lang="en-GB" dirty="0"/>
              <a:t> de date </a:t>
            </a:r>
            <a:r>
              <a:rPr lang="en-GB" dirty="0" err="1"/>
              <a:t>excelentă</a:t>
            </a:r>
            <a:r>
              <a:rPr lang="en-GB" dirty="0"/>
              <a:t> </a:t>
            </a:r>
            <a:r>
              <a:rPr lang="en-GB" dirty="0" err="1"/>
              <a:t>pentru</a:t>
            </a:r>
            <a:r>
              <a:rPr lang="en-GB" dirty="0"/>
              <a:t> </a:t>
            </a:r>
            <a:r>
              <a:rPr lang="en-GB" dirty="0" err="1"/>
              <a:t>organizații</a:t>
            </a:r>
            <a:r>
              <a:rPr lang="en-GB" dirty="0"/>
              <a:t> </a:t>
            </a:r>
            <a:r>
              <a:rPr lang="en-GB" dirty="0" err="1"/>
              <a:t>pentru</a:t>
            </a:r>
            <a:r>
              <a:rPr lang="en-GB" dirty="0"/>
              <a:t> a </a:t>
            </a:r>
            <a:r>
              <a:rPr lang="en-GB" dirty="0" err="1"/>
              <a:t>antrena</a:t>
            </a:r>
            <a:r>
              <a:rPr lang="en-GB" dirty="0"/>
              <a:t> </a:t>
            </a:r>
            <a:r>
              <a:rPr lang="en-GB" dirty="0" err="1"/>
              <a:t>modele</a:t>
            </a:r>
            <a:r>
              <a:rPr lang="en-GB" dirty="0"/>
              <a:t> de </a:t>
            </a:r>
            <a:r>
              <a:rPr lang="en-GB" dirty="0" err="1"/>
              <a:t>inteligență</a:t>
            </a:r>
            <a:r>
              <a:rPr lang="en-GB" dirty="0"/>
              <a:t> </a:t>
            </a:r>
            <a:r>
              <a:rPr lang="en-GB" dirty="0" err="1"/>
              <a:t>artificială</a:t>
            </a:r>
            <a:r>
              <a:rPr lang="en-GB" dirty="0"/>
              <a:t> </a:t>
            </a:r>
            <a:r>
              <a:rPr lang="en-GB" dirty="0" err="1"/>
              <a:t>și</a:t>
            </a:r>
            <a:r>
              <a:rPr lang="en-GB" dirty="0"/>
              <a:t> a </a:t>
            </a:r>
            <a:r>
              <a:rPr lang="en-GB" dirty="0" err="1"/>
              <a:t>profita</a:t>
            </a:r>
            <a:r>
              <a:rPr lang="en-GB" dirty="0"/>
              <a:t> de </a:t>
            </a:r>
            <a:r>
              <a:rPr lang="en-GB" dirty="0" err="1"/>
              <a:t>utilizarea</a:t>
            </a:r>
            <a:r>
              <a:rPr lang="en-GB" dirty="0"/>
              <a:t> lor </a:t>
            </a:r>
            <a:r>
              <a:rPr lang="en-GB" dirty="0" err="1"/>
              <a:t>în</a:t>
            </a:r>
            <a:r>
              <a:rPr lang="en-GB" dirty="0"/>
              <a:t> NDT </a:t>
            </a:r>
            <a:r>
              <a:rPr lang="en-GB" dirty="0" err="1"/>
              <a:t>și</a:t>
            </a:r>
            <a:r>
              <a:rPr lang="en-GB" dirty="0"/>
              <a:t> </a:t>
            </a:r>
            <a:r>
              <a:rPr lang="en-GB" dirty="0" err="1"/>
              <a:t>inspecție</a:t>
            </a:r>
            <a:r>
              <a:rPr lang="en-GB" dirty="0"/>
              <a:t>.</a:t>
            </a:r>
          </a:p>
          <a:p>
            <a:endParaRPr lang="en-GB" dirty="0"/>
          </a:p>
        </p:txBody>
      </p:sp>
    </p:spTree>
    <p:extLst>
      <p:ext uri="{BB962C8B-B14F-4D97-AF65-F5344CB8AC3E}">
        <p14:creationId xmlns:p14="http://schemas.microsoft.com/office/powerpoint/2010/main" val="359283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9DBA340B-7A6C-78D2-567A-86DC2830CC7F}"/>
              </a:ext>
            </a:extLst>
          </p:cNvPr>
          <p:cNvSpPr txBox="1"/>
          <p:nvPr/>
        </p:nvSpPr>
        <p:spPr>
          <a:xfrm>
            <a:off x="1160060" y="1160060"/>
            <a:ext cx="10072047" cy="1754326"/>
          </a:xfrm>
          <a:prstGeom prst="rect">
            <a:avLst/>
          </a:prstGeom>
          <a:gradFill>
            <a:gsLst>
              <a:gs pos="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GB" dirty="0" err="1"/>
              <a:t>Inteligența</a:t>
            </a:r>
            <a:r>
              <a:rPr lang="en-GB" dirty="0"/>
              <a:t> </a:t>
            </a:r>
            <a:r>
              <a:rPr lang="en-GB" dirty="0" err="1"/>
              <a:t>artificială</a:t>
            </a:r>
            <a:r>
              <a:rPr lang="en-GB" dirty="0"/>
              <a:t> (IA) are </a:t>
            </a:r>
            <a:r>
              <a:rPr lang="en-GB" dirty="0" err="1"/>
              <a:t>potențialul</a:t>
            </a:r>
            <a:r>
              <a:rPr lang="en-GB" dirty="0"/>
              <a:t> de a </a:t>
            </a:r>
            <a:r>
              <a:rPr lang="en-GB" dirty="0" err="1"/>
              <a:t>îmbunătăți</a:t>
            </a:r>
            <a:r>
              <a:rPr lang="en-GB" dirty="0"/>
              <a:t> </a:t>
            </a:r>
            <a:r>
              <a:rPr lang="en-GB" dirty="0" err="1"/>
              <a:t>și</a:t>
            </a:r>
            <a:r>
              <a:rPr lang="en-GB" dirty="0"/>
              <a:t> </a:t>
            </a:r>
            <a:r>
              <a:rPr lang="en-GB" dirty="0" err="1"/>
              <a:t>optimiza</a:t>
            </a:r>
            <a:r>
              <a:rPr lang="en-GB" dirty="0"/>
              <a:t> </a:t>
            </a:r>
            <a:r>
              <a:rPr lang="en-GB" dirty="0" err="1"/>
              <a:t>semnificativ</a:t>
            </a:r>
            <a:r>
              <a:rPr lang="en-GB" dirty="0"/>
              <a:t> </a:t>
            </a:r>
            <a:r>
              <a:rPr lang="en-GB" dirty="0" err="1"/>
              <a:t>testele</a:t>
            </a:r>
            <a:r>
              <a:rPr lang="en-GB" dirty="0"/>
              <a:t> </a:t>
            </a:r>
            <a:r>
              <a:rPr lang="en-GB" dirty="0" err="1"/>
              <a:t>nedestructive</a:t>
            </a:r>
            <a:r>
              <a:rPr lang="en-GB" dirty="0"/>
              <a:t> (NDT). </a:t>
            </a:r>
            <a:r>
              <a:rPr lang="en-GB" dirty="0" err="1"/>
              <a:t>Beneficiile</a:t>
            </a:r>
            <a:r>
              <a:rPr lang="en-GB" dirty="0"/>
              <a:t> </a:t>
            </a:r>
            <a:r>
              <a:rPr lang="en-GB" dirty="0" err="1"/>
              <a:t>includ</a:t>
            </a:r>
            <a:r>
              <a:rPr lang="en-GB" dirty="0"/>
              <a:t> </a:t>
            </a:r>
            <a:r>
              <a:rPr lang="en-GB" dirty="0" err="1"/>
              <a:t>creșterea</a:t>
            </a:r>
            <a:r>
              <a:rPr lang="en-GB" dirty="0"/>
              <a:t> </a:t>
            </a:r>
            <a:r>
              <a:rPr lang="en-GB" dirty="0" err="1"/>
              <a:t>productivității</a:t>
            </a:r>
            <a:r>
              <a:rPr lang="en-GB" dirty="0"/>
              <a:t>, o </a:t>
            </a:r>
            <a:r>
              <a:rPr lang="en-GB" dirty="0" err="1"/>
              <a:t>precizie</a:t>
            </a:r>
            <a:r>
              <a:rPr lang="en-GB" dirty="0"/>
              <a:t> </a:t>
            </a:r>
            <a:r>
              <a:rPr lang="en-GB" dirty="0" err="1"/>
              <a:t>mai</a:t>
            </a:r>
            <a:r>
              <a:rPr lang="en-GB" dirty="0"/>
              <a:t> </a:t>
            </a:r>
            <a:r>
              <a:rPr lang="en-GB" dirty="0" err="1"/>
              <a:t>bună</a:t>
            </a:r>
            <a:r>
              <a:rPr lang="en-GB" dirty="0"/>
              <a:t> </a:t>
            </a:r>
            <a:r>
              <a:rPr lang="en-GB" dirty="0" err="1"/>
              <a:t>și</a:t>
            </a:r>
            <a:r>
              <a:rPr lang="en-GB" dirty="0"/>
              <a:t> </a:t>
            </a:r>
            <a:r>
              <a:rPr lang="en-GB" dirty="0" err="1"/>
              <a:t>timpi</a:t>
            </a:r>
            <a:r>
              <a:rPr lang="en-GB" dirty="0"/>
              <a:t> de </a:t>
            </a:r>
            <a:r>
              <a:rPr lang="en-GB" dirty="0" err="1"/>
              <a:t>inspecție</a:t>
            </a:r>
            <a:r>
              <a:rPr lang="en-GB" dirty="0"/>
              <a:t> </a:t>
            </a:r>
            <a:r>
              <a:rPr lang="en-GB" dirty="0" err="1"/>
              <a:t>mai</a:t>
            </a:r>
            <a:r>
              <a:rPr lang="en-GB" dirty="0"/>
              <a:t> </a:t>
            </a:r>
            <a:r>
              <a:rPr lang="en-GB" dirty="0" err="1"/>
              <a:t>rapizi</a:t>
            </a:r>
            <a:r>
              <a:rPr lang="en-GB" dirty="0"/>
              <a:t>. </a:t>
            </a:r>
            <a:r>
              <a:rPr lang="en-GB" dirty="0" err="1"/>
              <a:t>Cheia</a:t>
            </a:r>
            <a:r>
              <a:rPr lang="en-GB" dirty="0"/>
              <a:t> </a:t>
            </a:r>
            <a:r>
              <a:rPr lang="en-GB" dirty="0" err="1"/>
              <a:t>pentru</a:t>
            </a:r>
            <a:r>
              <a:rPr lang="en-GB" dirty="0"/>
              <a:t> </a:t>
            </a:r>
            <a:r>
              <a:rPr lang="en-GB" dirty="0" err="1"/>
              <a:t>deblocarea</a:t>
            </a:r>
            <a:r>
              <a:rPr lang="en-GB" dirty="0"/>
              <a:t> </a:t>
            </a:r>
            <a:r>
              <a:rPr lang="en-GB" dirty="0" err="1"/>
              <a:t>potențialului</a:t>
            </a:r>
            <a:r>
              <a:rPr lang="en-GB" dirty="0"/>
              <a:t> AI </a:t>
            </a:r>
            <a:r>
              <a:rPr lang="en-GB" dirty="0" err="1"/>
              <a:t>în</a:t>
            </a:r>
            <a:r>
              <a:rPr lang="en-GB" dirty="0"/>
              <a:t> NDT </a:t>
            </a:r>
            <a:r>
              <a:rPr lang="en-GB" dirty="0" err="1"/>
              <a:t>este</a:t>
            </a:r>
            <a:r>
              <a:rPr lang="en-GB" dirty="0"/>
              <a:t> </a:t>
            </a:r>
            <a:r>
              <a:rPr lang="en-GB" dirty="0" err="1"/>
              <a:t>implementarea</a:t>
            </a:r>
            <a:r>
              <a:rPr lang="en-GB" dirty="0"/>
              <a:t> </a:t>
            </a:r>
            <a:r>
              <a:rPr lang="en-GB" dirty="0" err="1"/>
              <a:t>tehnologiilor</a:t>
            </a:r>
            <a:r>
              <a:rPr lang="en-GB" dirty="0"/>
              <a:t> </a:t>
            </a:r>
            <a:r>
              <a:rPr lang="en-GB" dirty="0" err="1"/>
              <a:t>necesare</a:t>
            </a:r>
            <a:r>
              <a:rPr lang="en-GB" dirty="0"/>
              <a:t> </a:t>
            </a:r>
            <a:r>
              <a:rPr lang="en-GB" dirty="0" err="1"/>
              <a:t>pentru</a:t>
            </a:r>
            <a:r>
              <a:rPr lang="en-GB" dirty="0"/>
              <a:t> </a:t>
            </a:r>
            <a:r>
              <a:rPr lang="en-GB" dirty="0" err="1"/>
              <a:t>digitalizarea</a:t>
            </a:r>
            <a:r>
              <a:rPr lang="en-GB" dirty="0"/>
              <a:t> </a:t>
            </a:r>
            <a:r>
              <a:rPr lang="en-GB" dirty="0" err="1"/>
              <a:t>fluxurilor</a:t>
            </a:r>
            <a:r>
              <a:rPr lang="en-GB" dirty="0"/>
              <a:t> de </a:t>
            </a:r>
            <a:r>
              <a:rPr lang="en-GB" dirty="0" err="1"/>
              <a:t>lucru</a:t>
            </a:r>
            <a:r>
              <a:rPr lang="en-GB" dirty="0"/>
              <a:t> de </a:t>
            </a:r>
            <a:r>
              <a:rPr lang="en-GB" dirty="0" err="1"/>
              <a:t>inspecție</a:t>
            </a:r>
            <a:r>
              <a:rPr lang="en-GB" dirty="0"/>
              <a:t> </a:t>
            </a:r>
            <a:r>
              <a:rPr lang="en-GB" dirty="0" err="1"/>
              <a:t>și</a:t>
            </a:r>
            <a:r>
              <a:rPr lang="en-GB" dirty="0"/>
              <a:t> </a:t>
            </a:r>
            <a:r>
              <a:rPr lang="en-GB" dirty="0" err="1"/>
              <a:t>crearea</a:t>
            </a:r>
            <a:r>
              <a:rPr lang="en-GB" dirty="0"/>
              <a:t> </a:t>
            </a:r>
            <a:r>
              <a:rPr lang="en-GB" dirty="0" err="1"/>
              <a:t>unei</a:t>
            </a:r>
            <a:r>
              <a:rPr lang="en-GB" dirty="0"/>
              <a:t> </a:t>
            </a:r>
            <a:r>
              <a:rPr lang="en-GB" dirty="0" err="1"/>
              <a:t>baze</a:t>
            </a:r>
            <a:r>
              <a:rPr lang="en-GB" dirty="0"/>
              <a:t> de date </a:t>
            </a:r>
            <a:r>
              <a:rPr lang="en-GB" dirty="0" err="1"/>
              <a:t>digitale</a:t>
            </a:r>
            <a:r>
              <a:rPr lang="en-GB" dirty="0"/>
              <a:t> </a:t>
            </a:r>
            <a:r>
              <a:rPr lang="en-GB" dirty="0" err="1"/>
              <a:t>structurate</a:t>
            </a:r>
            <a:r>
              <a:rPr lang="en-GB" dirty="0"/>
              <a:t>.  </a:t>
            </a:r>
            <a:r>
              <a:rPr lang="ro-RO" dirty="0"/>
              <a:t>U</a:t>
            </a:r>
            <a:r>
              <a:rPr lang="en-GB" dirty="0"/>
              <a:t>n</a:t>
            </a:r>
            <a:r>
              <a:rPr lang="ro-RO" dirty="0"/>
              <a:t> </a:t>
            </a:r>
            <a:r>
              <a:rPr lang="en-GB" dirty="0"/>
              <a:t>NDT </a:t>
            </a:r>
            <a:r>
              <a:rPr lang="en-GB" dirty="0" err="1"/>
              <a:t>mai</a:t>
            </a:r>
            <a:r>
              <a:rPr lang="en-GB" dirty="0"/>
              <a:t> </a:t>
            </a:r>
            <a:r>
              <a:rPr lang="en-GB" dirty="0" err="1"/>
              <a:t>avansat</a:t>
            </a:r>
            <a:r>
              <a:rPr lang="en-GB" dirty="0"/>
              <a:t> </a:t>
            </a:r>
            <a:r>
              <a:rPr lang="en-GB" dirty="0" err="1"/>
              <a:t>și</a:t>
            </a:r>
            <a:r>
              <a:rPr lang="en-GB" dirty="0"/>
              <a:t> </a:t>
            </a:r>
            <a:r>
              <a:rPr lang="en-GB" dirty="0" err="1"/>
              <a:t>optimizat</a:t>
            </a:r>
            <a:r>
              <a:rPr lang="en-GB" dirty="0"/>
              <a:t> </a:t>
            </a:r>
            <a:r>
              <a:rPr lang="ro-RO" dirty="0"/>
              <a:t>trebuie</a:t>
            </a:r>
            <a:r>
              <a:rPr lang="en-GB" dirty="0"/>
              <a:t> </a:t>
            </a:r>
            <a:r>
              <a:rPr lang="en-GB" dirty="0" err="1"/>
              <a:t>să</a:t>
            </a:r>
            <a:r>
              <a:rPr lang="en-GB" dirty="0"/>
              <a:t> </a:t>
            </a:r>
            <a:r>
              <a:rPr lang="en-GB" dirty="0" err="1"/>
              <a:t>utilizeze</a:t>
            </a:r>
            <a:r>
              <a:rPr lang="en-GB" dirty="0"/>
              <a:t> </a:t>
            </a:r>
            <a:r>
              <a:rPr lang="en-GB" dirty="0" err="1"/>
              <a:t>posibilitățile</a:t>
            </a:r>
            <a:r>
              <a:rPr lang="en-GB" dirty="0"/>
              <a:t> </a:t>
            </a:r>
            <a:r>
              <a:rPr lang="en-GB" dirty="0" err="1"/>
              <a:t>oferite</a:t>
            </a:r>
            <a:r>
              <a:rPr lang="en-GB" dirty="0"/>
              <a:t> de IA. </a:t>
            </a:r>
            <a:r>
              <a:rPr lang="en-GB" dirty="0" err="1"/>
              <a:t>deoarece</a:t>
            </a:r>
            <a:r>
              <a:rPr lang="en-GB" dirty="0"/>
              <a:t> </a:t>
            </a:r>
            <a:r>
              <a:rPr lang="en-GB" dirty="0" err="1"/>
              <a:t>oferă</a:t>
            </a:r>
            <a:r>
              <a:rPr lang="en-GB" dirty="0"/>
              <a:t> o </a:t>
            </a:r>
            <a:r>
              <a:rPr lang="en-GB" dirty="0" err="1"/>
              <a:t>bază</a:t>
            </a:r>
            <a:r>
              <a:rPr lang="en-GB" dirty="0"/>
              <a:t> de date de </a:t>
            </a:r>
            <a:r>
              <a:rPr lang="en-GB" dirty="0" err="1"/>
              <a:t>înaltă</a:t>
            </a:r>
            <a:r>
              <a:rPr lang="en-GB" dirty="0"/>
              <a:t> </a:t>
            </a:r>
            <a:r>
              <a:rPr lang="en-GB" dirty="0" err="1"/>
              <a:t>calitate</a:t>
            </a:r>
            <a:r>
              <a:rPr lang="en-GB" dirty="0"/>
              <a:t> </a:t>
            </a:r>
            <a:r>
              <a:rPr lang="en-GB" dirty="0" err="1"/>
              <a:t>pentru</a:t>
            </a:r>
            <a:r>
              <a:rPr lang="en-GB" dirty="0"/>
              <a:t> </a:t>
            </a:r>
            <a:r>
              <a:rPr lang="en-GB" dirty="0" err="1"/>
              <a:t>antrenarea</a:t>
            </a:r>
            <a:r>
              <a:rPr lang="en-GB" dirty="0"/>
              <a:t> </a:t>
            </a:r>
            <a:r>
              <a:rPr lang="en-GB" dirty="0" err="1"/>
              <a:t>modelelor</a:t>
            </a:r>
            <a:r>
              <a:rPr lang="en-GB" dirty="0"/>
              <a:t> IA, care pot fi </a:t>
            </a:r>
            <a:r>
              <a:rPr lang="en-GB" dirty="0" err="1"/>
              <a:t>apoi</a:t>
            </a:r>
            <a:r>
              <a:rPr lang="en-GB" dirty="0"/>
              <a:t> </a:t>
            </a:r>
            <a:r>
              <a:rPr lang="en-GB" dirty="0" err="1"/>
              <a:t>utilizate</a:t>
            </a:r>
            <a:r>
              <a:rPr lang="en-GB" dirty="0"/>
              <a:t> </a:t>
            </a:r>
            <a:r>
              <a:rPr lang="en-GB" dirty="0" err="1"/>
              <a:t>pentru</a:t>
            </a:r>
            <a:r>
              <a:rPr lang="en-GB" dirty="0"/>
              <a:t> </a:t>
            </a:r>
            <a:r>
              <a:rPr lang="en-GB" dirty="0" err="1"/>
              <a:t>îmbunătățirea</a:t>
            </a:r>
            <a:r>
              <a:rPr lang="en-GB" dirty="0"/>
              <a:t> </a:t>
            </a:r>
            <a:r>
              <a:rPr lang="en-GB" dirty="0" err="1"/>
              <a:t>proceselor</a:t>
            </a:r>
            <a:r>
              <a:rPr lang="en-GB" dirty="0"/>
              <a:t> de </a:t>
            </a:r>
            <a:r>
              <a:rPr lang="en-GB" dirty="0" err="1"/>
              <a:t>inspecție</a:t>
            </a:r>
            <a:r>
              <a:rPr lang="en-GB" dirty="0"/>
              <a:t>.</a:t>
            </a:r>
          </a:p>
        </p:txBody>
      </p:sp>
    </p:spTree>
    <p:extLst>
      <p:ext uri="{BB962C8B-B14F-4D97-AF65-F5344CB8AC3E}">
        <p14:creationId xmlns:p14="http://schemas.microsoft.com/office/powerpoint/2010/main" val="2655569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343275"/>
            <a:ext cx="7429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Content Placeholder 8"/>
          <p:cNvSpPr>
            <a:spLocks noGrp="1"/>
          </p:cNvSpPr>
          <p:nvPr>
            <p:ph idx="1"/>
          </p:nvPr>
        </p:nvSpPr>
        <p:spPr>
          <a:xfrm>
            <a:off x="1981200" y="1219201"/>
            <a:ext cx="8001000" cy="2193925"/>
          </a:xfrm>
        </p:spPr>
        <p:txBody>
          <a:bodyPr/>
          <a:lstStyle/>
          <a:p>
            <a:endParaRPr lang="en-US" altLang="ro-RO" sz="7200" b="1">
              <a:solidFill>
                <a:srgbClr val="FF0000"/>
              </a:solidFill>
            </a:endParaRPr>
          </a:p>
          <a:p>
            <a:pPr>
              <a:buFont typeface="Wingdings 2" panose="05020102010507070707" pitchFamily="18" charset="2"/>
              <a:buNone/>
            </a:pPr>
            <a:r>
              <a:rPr lang="en-US" altLang="ro-RO" sz="7200" b="1">
                <a:solidFill>
                  <a:srgbClr val="FF0000"/>
                </a:solidFill>
              </a:rPr>
              <a:t>    THANK YOU!</a:t>
            </a:r>
          </a:p>
        </p:txBody>
      </p:sp>
    </p:spTree>
    <p:extLst>
      <p:ext uri="{BB962C8B-B14F-4D97-AF65-F5344CB8AC3E}">
        <p14:creationId xmlns:p14="http://schemas.microsoft.com/office/powerpoint/2010/main" val="245386749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D55FE7-C639-525E-4A5C-0EA0854D64EB}"/>
              </a:ext>
            </a:extLst>
          </p:cNvPr>
          <p:cNvSpPr txBox="1"/>
          <p:nvPr/>
        </p:nvSpPr>
        <p:spPr>
          <a:xfrm>
            <a:off x="812001" y="5235695"/>
            <a:ext cx="10705725" cy="923330"/>
          </a:xfrm>
          <a:prstGeom prst="rect">
            <a:avLst/>
          </a:prstGeom>
          <a:pattFill prst="pct30">
            <a:fgClr>
              <a:schemeClr val="accent1">
                <a:lumMod val="60000"/>
                <a:lumOff val="40000"/>
              </a:schemeClr>
            </a:fgClr>
            <a:bgClr>
              <a:schemeClr val="bg1"/>
            </a:bgClr>
          </a:pattFill>
        </p:spPr>
        <p:txBody>
          <a:bodyPr wrap="square">
            <a:spAutoFit/>
          </a:bodyPr>
          <a:lstStyle/>
          <a:p>
            <a:r>
              <a:rPr lang="ro-RO" dirty="0"/>
              <a:t>2</a:t>
            </a:r>
            <a:r>
              <a:rPr lang="en-US" dirty="0"/>
              <a:t>. </a:t>
            </a:r>
            <a:r>
              <a:rPr lang="ro-RO" dirty="0" err="1"/>
              <a:t>I</a:t>
            </a:r>
            <a:r>
              <a:rPr lang="en-US" dirty="0" err="1"/>
              <a:t>nspecția</a:t>
            </a:r>
            <a:r>
              <a:rPr lang="en-US" dirty="0"/>
              <a:t> </a:t>
            </a:r>
            <a:r>
              <a:rPr lang="en-US" dirty="0" err="1"/>
              <a:t>ulterioară</a:t>
            </a:r>
            <a:r>
              <a:rPr lang="en-US" dirty="0"/>
              <a:t> </a:t>
            </a:r>
            <a:r>
              <a:rPr lang="en-US" dirty="0" err="1"/>
              <a:t>procesului</a:t>
            </a:r>
            <a:r>
              <a:rPr lang="en-US" dirty="0"/>
              <a:t> de </a:t>
            </a:r>
            <a:r>
              <a:rPr lang="en-US" dirty="0" err="1"/>
              <a:t>magnetizare</a:t>
            </a:r>
            <a:r>
              <a:rPr lang="en-US" dirty="0"/>
              <a:t> </a:t>
            </a:r>
            <a:r>
              <a:rPr lang="en-US" dirty="0" err="1"/>
              <a:t>efectuată</a:t>
            </a:r>
            <a:r>
              <a:rPr lang="en-US" dirty="0"/>
              <a:t> de </a:t>
            </a:r>
            <a:r>
              <a:rPr lang="en-US" dirty="0" err="1"/>
              <a:t>către</a:t>
            </a:r>
            <a:r>
              <a:rPr lang="en-US" dirty="0"/>
              <a:t> </a:t>
            </a:r>
            <a:r>
              <a:rPr lang="en-US" dirty="0" err="1"/>
              <a:t>inspectorii</a:t>
            </a:r>
            <a:r>
              <a:rPr lang="en-US" dirty="0"/>
              <a:t> MT </a:t>
            </a:r>
            <a:r>
              <a:rPr lang="en-US" dirty="0" err="1"/>
              <a:t>înseamnă</a:t>
            </a:r>
            <a:r>
              <a:rPr lang="en-US" dirty="0"/>
              <a:t>, </a:t>
            </a:r>
            <a:r>
              <a:rPr lang="en-US" dirty="0" err="1"/>
              <a:t>pe</a:t>
            </a:r>
            <a:r>
              <a:rPr lang="en-US" dirty="0"/>
              <a:t> de o parte </a:t>
            </a:r>
            <a:r>
              <a:rPr lang="en-US" dirty="0" err="1"/>
              <a:t>rezultate</a:t>
            </a:r>
            <a:r>
              <a:rPr lang="en-US" dirty="0"/>
              <a:t> </a:t>
            </a:r>
            <a:r>
              <a:rPr lang="en-US" dirty="0" err="1"/>
              <a:t>afectate</a:t>
            </a:r>
            <a:r>
              <a:rPr lang="en-US" dirty="0"/>
              <a:t> de </a:t>
            </a:r>
            <a:r>
              <a:rPr lang="en-US" dirty="0" err="1"/>
              <a:t>așa-numiții</a:t>
            </a:r>
            <a:r>
              <a:rPr lang="en-US" dirty="0"/>
              <a:t> „</a:t>
            </a:r>
            <a:r>
              <a:rPr lang="en-US" dirty="0" err="1"/>
              <a:t>factori</a:t>
            </a:r>
            <a:r>
              <a:rPr lang="en-US" dirty="0"/>
              <a:t> </a:t>
            </a:r>
            <a:r>
              <a:rPr lang="en-US" dirty="0" err="1"/>
              <a:t>umani</a:t>
            </a:r>
            <a:r>
              <a:rPr lang="en-US" dirty="0"/>
              <a:t>” </a:t>
            </a:r>
            <a:r>
              <a:rPr lang="ro-RO" dirty="0" err="1"/>
              <a:t>ș</a:t>
            </a:r>
            <a:r>
              <a:rPr lang="en-US" dirty="0" err="1"/>
              <a:t>i</a:t>
            </a:r>
            <a:r>
              <a:rPr lang="en-US" dirty="0"/>
              <a:t> </a:t>
            </a:r>
            <a:r>
              <a:rPr lang="en-US" dirty="0" err="1"/>
              <a:t>pe</a:t>
            </a:r>
            <a:r>
              <a:rPr lang="en-US" dirty="0"/>
              <a:t> de </a:t>
            </a:r>
            <a:r>
              <a:rPr lang="en-US" dirty="0" err="1"/>
              <a:t>altă</a:t>
            </a:r>
            <a:r>
              <a:rPr lang="en-US" dirty="0"/>
              <a:t> parte, </a:t>
            </a:r>
            <a:r>
              <a:rPr lang="en-US" dirty="0" err="1"/>
              <a:t>că</a:t>
            </a:r>
            <a:r>
              <a:rPr lang="en-US" dirty="0"/>
              <a:t> nu </a:t>
            </a:r>
            <a:r>
              <a:rPr lang="en-US" dirty="0" err="1"/>
              <a:t>există</a:t>
            </a:r>
            <a:r>
              <a:rPr lang="en-US" dirty="0"/>
              <a:t> o </a:t>
            </a:r>
            <a:r>
              <a:rPr lang="en-US" dirty="0" err="1"/>
              <a:t>documentare</a:t>
            </a:r>
            <a:r>
              <a:rPr lang="en-US" dirty="0"/>
              <a:t> a </a:t>
            </a:r>
            <a:r>
              <a:rPr lang="en-US" dirty="0" err="1"/>
              <a:t>rezultatelor</a:t>
            </a:r>
            <a:r>
              <a:rPr lang="en-US" dirty="0"/>
              <a:t> </a:t>
            </a:r>
            <a:r>
              <a:rPr lang="en-US" dirty="0" err="1"/>
              <a:t>testelor</a:t>
            </a:r>
            <a:r>
              <a:rPr lang="en-US" dirty="0"/>
              <a:t>. </a:t>
            </a:r>
            <a:r>
              <a:rPr lang="en-US" dirty="0" err="1"/>
              <a:t>În</a:t>
            </a:r>
            <a:r>
              <a:rPr lang="en-US" dirty="0"/>
              <a:t> </a:t>
            </a:r>
            <a:r>
              <a:rPr lang="en-US" dirty="0" err="1"/>
              <a:t>cele</a:t>
            </a:r>
            <a:r>
              <a:rPr lang="en-US" dirty="0"/>
              <a:t> </a:t>
            </a:r>
            <a:r>
              <a:rPr lang="en-US" dirty="0" err="1"/>
              <a:t>mai</a:t>
            </a:r>
            <a:r>
              <a:rPr lang="en-US" dirty="0"/>
              <a:t> </a:t>
            </a:r>
            <a:r>
              <a:rPr lang="en-US" dirty="0" err="1"/>
              <a:t>multe</a:t>
            </a:r>
            <a:r>
              <a:rPr lang="en-US" dirty="0"/>
              <a:t> </a:t>
            </a:r>
            <a:r>
              <a:rPr lang="en-US" dirty="0" err="1"/>
              <a:t>cazuri</a:t>
            </a:r>
            <a:r>
              <a:rPr lang="en-US" dirty="0"/>
              <a:t>, </a:t>
            </a:r>
            <a:r>
              <a:rPr lang="en-US" dirty="0" err="1"/>
              <a:t>singura</a:t>
            </a:r>
            <a:r>
              <a:rPr lang="en-US" dirty="0"/>
              <a:t> </a:t>
            </a:r>
            <a:r>
              <a:rPr lang="en-US" dirty="0" err="1"/>
              <a:t>documentație</a:t>
            </a:r>
            <a:r>
              <a:rPr lang="en-US" dirty="0"/>
              <a:t> a </a:t>
            </a:r>
            <a:r>
              <a:rPr lang="en-US" dirty="0" err="1"/>
              <a:t>rezultatelor</a:t>
            </a:r>
            <a:r>
              <a:rPr lang="en-US" dirty="0"/>
              <a:t> </a:t>
            </a:r>
            <a:r>
              <a:rPr lang="en-US" dirty="0" err="1"/>
              <a:t>examinării</a:t>
            </a:r>
            <a:r>
              <a:rPr lang="en-US" dirty="0"/>
              <a:t> </a:t>
            </a:r>
            <a:r>
              <a:rPr lang="en-US" dirty="0" err="1"/>
              <a:t>este</a:t>
            </a:r>
            <a:r>
              <a:rPr lang="en-US" dirty="0"/>
              <a:t> </a:t>
            </a:r>
            <a:r>
              <a:rPr lang="en-US" dirty="0" err="1"/>
              <a:t>sortarea</a:t>
            </a:r>
            <a:r>
              <a:rPr lang="en-US" dirty="0"/>
              <a:t> </a:t>
            </a:r>
            <a:r>
              <a:rPr lang="en-US" dirty="0" err="1"/>
              <a:t>pieselor</a:t>
            </a:r>
            <a:r>
              <a:rPr lang="en-US" dirty="0"/>
              <a:t> </a:t>
            </a:r>
            <a:r>
              <a:rPr lang="ro-RO" dirty="0"/>
              <a:t>prin</a:t>
            </a:r>
            <a:r>
              <a:rPr lang="en-US" dirty="0"/>
              <a:t> </a:t>
            </a:r>
            <a:r>
              <a:rPr lang="en-US" dirty="0" err="1"/>
              <a:t>marca</a:t>
            </a:r>
            <a:r>
              <a:rPr lang="ro-RO" dirty="0"/>
              <a:t>re</a:t>
            </a:r>
            <a:r>
              <a:rPr lang="en-US" dirty="0"/>
              <a:t> OK </a:t>
            </a:r>
            <a:r>
              <a:rPr lang="en-US" dirty="0" err="1"/>
              <a:t>sau</a:t>
            </a:r>
            <a:r>
              <a:rPr lang="en-US" dirty="0"/>
              <a:t> NO	</a:t>
            </a:r>
          </a:p>
        </p:txBody>
      </p:sp>
      <p:pic>
        <p:nvPicPr>
          <p:cNvPr id="5" name="Picture 4"/>
          <p:cNvPicPr>
            <a:picLocks noChangeAspect="1"/>
          </p:cNvPicPr>
          <p:nvPr/>
        </p:nvPicPr>
        <p:blipFill>
          <a:blip r:embed="rId2"/>
          <a:stretch>
            <a:fillRect/>
          </a:stretch>
        </p:blipFill>
        <p:spPr>
          <a:xfrm>
            <a:off x="1148317" y="469841"/>
            <a:ext cx="5016547" cy="3597891"/>
          </a:xfrm>
          <a:prstGeom prst="rect">
            <a:avLst/>
          </a:prstGeom>
        </p:spPr>
      </p:pic>
      <p:pic>
        <p:nvPicPr>
          <p:cNvPr id="7" name="Picture 6"/>
          <p:cNvPicPr>
            <a:picLocks noChangeAspect="1"/>
          </p:cNvPicPr>
          <p:nvPr/>
        </p:nvPicPr>
        <p:blipFill>
          <a:blip r:embed="rId3"/>
          <a:stretch>
            <a:fillRect/>
          </a:stretch>
        </p:blipFill>
        <p:spPr>
          <a:xfrm>
            <a:off x="6446254" y="469841"/>
            <a:ext cx="4859056" cy="3757670"/>
          </a:xfrm>
          <a:prstGeom prst="rect">
            <a:avLst/>
          </a:prstGeom>
        </p:spPr>
      </p:pic>
      <p:pic>
        <p:nvPicPr>
          <p:cNvPr id="11" name="Picture 10"/>
          <p:cNvPicPr>
            <a:picLocks noChangeAspect="1"/>
          </p:cNvPicPr>
          <p:nvPr/>
        </p:nvPicPr>
        <p:blipFill>
          <a:blip r:embed="rId4"/>
          <a:stretch>
            <a:fillRect/>
          </a:stretch>
        </p:blipFill>
        <p:spPr>
          <a:xfrm>
            <a:off x="3022404" y="3523752"/>
            <a:ext cx="5240642" cy="1711943"/>
          </a:xfrm>
          <a:prstGeom prst="rect">
            <a:avLst/>
          </a:prstGeom>
        </p:spPr>
      </p:pic>
    </p:spTree>
    <p:extLst>
      <p:ext uri="{BB962C8B-B14F-4D97-AF65-F5344CB8AC3E}">
        <p14:creationId xmlns:p14="http://schemas.microsoft.com/office/powerpoint/2010/main" val="516009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D55FE7-C639-525E-4A5C-0EA0854D64EB}"/>
              </a:ext>
            </a:extLst>
          </p:cNvPr>
          <p:cNvSpPr txBox="1"/>
          <p:nvPr/>
        </p:nvSpPr>
        <p:spPr>
          <a:xfrm>
            <a:off x="843899" y="4686351"/>
            <a:ext cx="10705725" cy="1477328"/>
          </a:xfrm>
          <a:prstGeom prst="rect">
            <a:avLst/>
          </a:prstGeom>
          <a:pattFill prst="pct30">
            <a:fgClr>
              <a:schemeClr val="accent1">
                <a:lumMod val="60000"/>
                <a:lumOff val="40000"/>
              </a:schemeClr>
            </a:fgClr>
            <a:bgClr>
              <a:schemeClr val="bg1"/>
            </a:bgClr>
          </a:pattFill>
        </p:spPr>
        <p:txBody>
          <a:bodyPr wrap="square">
            <a:spAutoFit/>
          </a:bodyPr>
          <a:lstStyle/>
          <a:p>
            <a:r>
              <a:rPr lang="ro-RO" dirty="0"/>
              <a:t>3. KARL DEUTSCH a creat sistemul CRACKVIEW AI, sistem care folosește inteligența artificială pentru a analiza suprafețele pregătite anterior cu indicații de tip fisură. Cele mai recente rezultate ale cercetărilor din domeniul învățării în profunzime sunt utilizate sub formă de rețele neuronale multistrat care simulează luarea deciziilor umane. Rețelele neuronale utilizate trebuie să fie în prealabil instruite cu date adecvate. Uzual,</a:t>
            </a:r>
            <a:r>
              <a:rPr lang="en-US" dirty="0"/>
              <a:t> </a:t>
            </a:r>
            <a:r>
              <a:rPr lang="en-US" dirty="0" err="1"/>
              <a:t>rezultatele</a:t>
            </a:r>
            <a:r>
              <a:rPr lang="en-US" dirty="0"/>
              <a:t> </a:t>
            </a:r>
            <a:r>
              <a:rPr lang="en-US" dirty="0" err="1"/>
              <a:t>testelor</a:t>
            </a:r>
            <a:r>
              <a:rPr lang="en-US" dirty="0"/>
              <a:t> nu </a:t>
            </a:r>
            <a:r>
              <a:rPr lang="en-US" dirty="0" err="1"/>
              <a:t>sunt</a:t>
            </a:r>
            <a:r>
              <a:rPr lang="en-US" dirty="0"/>
              <a:t> </a:t>
            </a:r>
            <a:r>
              <a:rPr lang="en-US" dirty="0" err="1"/>
              <a:t>înregistrate</a:t>
            </a:r>
            <a:r>
              <a:rPr lang="en-US" dirty="0"/>
              <a:t> sub </a:t>
            </a:r>
            <a:r>
              <a:rPr lang="en-US" dirty="0" err="1"/>
              <a:t>formă</a:t>
            </a:r>
            <a:r>
              <a:rPr lang="en-US" dirty="0"/>
              <a:t> de imagine, </a:t>
            </a:r>
            <a:r>
              <a:rPr lang="en-US" dirty="0" err="1"/>
              <a:t>acesta</a:t>
            </a:r>
            <a:r>
              <a:rPr lang="en-US" dirty="0"/>
              <a:t> </a:t>
            </a:r>
            <a:r>
              <a:rPr lang="en-US" dirty="0" err="1"/>
              <a:t>fiind</a:t>
            </a:r>
            <a:r>
              <a:rPr lang="en-US" dirty="0"/>
              <a:t> </a:t>
            </a:r>
            <a:r>
              <a:rPr lang="en-US" dirty="0" err="1"/>
              <a:t>primul</a:t>
            </a:r>
            <a:r>
              <a:rPr lang="en-US" dirty="0"/>
              <a:t> pas</a:t>
            </a:r>
            <a:r>
              <a:rPr lang="ro-RO" dirty="0"/>
              <a:t> necesar</a:t>
            </a:r>
            <a:r>
              <a:rPr lang="en-US" dirty="0"/>
              <a:t> </a:t>
            </a:r>
            <a:r>
              <a:rPr lang="en-US" dirty="0" err="1"/>
              <a:t>în</a:t>
            </a:r>
            <a:r>
              <a:rPr lang="en-US" dirty="0"/>
              <a:t> </a:t>
            </a:r>
            <a:r>
              <a:rPr lang="en-US" dirty="0" err="1"/>
              <a:t>dezvoltarea</a:t>
            </a:r>
            <a:r>
              <a:rPr lang="en-US" dirty="0"/>
              <a:t> </a:t>
            </a:r>
            <a:r>
              <a:rPr lang="en-US" dirty="0" err="1"/>
              <a:t>unei</a:t>
            </a:r>
            <a:r>
              <a:rPr lang="en-US" dirty="0"/>
              <a:t> </a:t>
            </a:r>
            <a:r>
              <a:rPr lang="en-US" dirty="0" err="1"/>
              <a:t>funcționări</a:t>
            </a:r>
            <a:r>
              <a:rPr lang="en-US" dirty="0"/>
              <a:t> AI.</a:t>
            </a:r>
          </a:p>
        </p:txBody>
      </p:sp>
      <p:sp>
        <p:nvSpPr>
          <p:cNvPr id="13" name="Rectangle 12"/>
          <p:cNvSpPr/>
          <p:nvPr/>
        </p:nvSpPr>
        <p:spPr>
          <a:xfrm>
            <a:off x="4930435" y="0"/>
            <a:ext cx="2778902" cy="400110"/>
          </a:xfrm>
          <a:prstGeom prst="rect">
            <a:avLst/>
          </a:prstGeom>
        </p:spPr>
        <p:txBody>
          <a:bodyPr wrap="none">
            <a:spAutoFit/>
          </a:bodyPr>
          <a:lstStyle/>
          <a:p>
            <a:r>
              <a:rPr lang="ro-RO" sz="2000" b="1" dirty="0" err="1">
                <a:latin typeface="Calibri" panose="020F0502020204030204" pitchFamily="34" charset="0"/>
                <a:cs typeface="Calibri" panose="020F0502020204030204" pitchFamily="34" charset="0"/>
              </a:rPr>
              <a:t>S</a:t>
            </a:r>
            <a:r>
              <a:rPr lang="en-US" sz="2000" b="1" dirty="0" err="1">
                <a:latin typeface="Calibri" panose="020F0502020204030204" pitchFamily="34" charset="0"/>
                <a:cs typeface="Calibri" panose="020F0502020204030204" pitchFamily="34" charset="0"/>
              </a:rPr>
              <a:t>istemul</a:t>
            </a:r>
            <a:r>
              <a:rPr lang="en-US" sz="2000" b="1" dirty="0">
                <a:latin typeface="Calibri" panose="020F0502020204030204" pitchFamily="34" charset="0"/>
                <a:cs typeface="Calibri" panose="020F0502020204030204" pitchFamily="34" charset="0"/>
              </a:rPr>
              <a:t> CRACKVIEW AI </a:t>
            </a:r>
          </a:p>
        </p:txBody>
      </p:sp>
      <p:pic>
        <p:nvPicPr>
          <p:cNvPr id="4" name="Picture 3"/>
          <p:cNvPicPr>
            <a:picLocks noChangeAspect="1"/>
          </p:cNvPicPr>
          <p:nvPr/>
        </p:nvPicPr>
        <p:blipFill>
          <a:blip r:embed="rId2"/>
          <a:stretch>
            <a:fillRect/>
          </a:stretch>
        </p:blipFill>
        <p:spPr>
          <a:xfrm>
            <a:off x="4492681" y="760618"/>
            <a:ext cx="7433505" cy="3364339"/>
          </a:xfrm>
          <a:prstGeom prst="rect">
            <a:avLst/>
          </a:prstGeom>
        </p:spPr>
      </p:pic>
      <p:pic>
        <p:nvPicPr>
          <p:cNvPr id="5" name="Picture 4"/>
          <p:cNvPicPr>
            <a:picLocks noChangeAspect="1"/>
          </p:cNvPicPr>
          <p:nvPr/>
        </p:nvPicPr>
        <p:blipFill>
          <a:blip r:embed="rId3"/>
          <a:stretch>
            <a:fillRect/>
          </a:stretch>
        </p:blipFill>
        <p:spPr>
          <a:xfrm>
            <a:off x="534388" y="663797"/>
            <a:ext cx="6309907" cy="3749365"/>
          </a:xfrm>
          <a:prstGeom prst="rect">
            <a:avLst/>
          </a:prstGeom>
        </p:spPr>
      </p:pic>
    </p:spTree>
    <p:extLst>
      <p:ext uri="{BB962C8B-B14F-4D97-AF65-F5344CB8AC3E}">
        <p14:creationId xmlns:p14="http://schemas.microsoft.com/office/powerpoint/2010/main" val="93257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87858" y="4284307"/>
            <a:ext cx="10536204" cy="2031325"/>
          </a:xfrm>
          <a:prstGeom prst="rect">
            <a:avLst/>
          </a:prstGeom>
          <a:pattFill prst="pct30">
            <a:fgClr>
              <a:schemeClr val="accent1"/>
            </a:fgClr>
            <a:bgClr>
              <a:schemeClr val="bg1"/>
            </a:bgClr>
          </a:pattFill>
        </p:spPr>
        <p:txBody>
          <a:bodyPr wrap="square">
            <a:spAutoFit/>
          </a:bodyPr>
          <a:lstStyle/>
          <a:p>
            <a:r>
              <a:rPr lang="ro-RO" dirty="0">
                <a:solidFill>
                  <a:prstClr val="black"/>
                </a:solidFill>
              </a:rPr>
              <a:t>4. </a:t>
            </a:r>
            <a:r>
              <a:rPr lang="en-US" dirty="0" err="1">
                <a:solidFill>
                  <a:prstClr val="black"/>
                </a:solidFill>
              </a:rPr>
              <a:t>Sta</a:t>
            </a:r>
            <a:r>
              <a:rPr lang="ro-RO" dirty="0">
                <a:solidFill>
                  <a:prstClr val="black"/>
                </a:solidFill>
              </a:rPr>
              <a:t>ția</a:t>
            </a:r>
            <a:r>
              <a:rPr lang="en-US" dirty="0">
                <a:solidFill>
                  <a:prstClr val="black"/>
                </a:solidFill>
              </a:rPr>
              <a:t> de </a:t>
            </a:r>
            <a:r>
              <a:rPr lang="en-US" dirty="0" err="1">
                <a:solidFill>
                  <a:prstClr val="black"/>
                </a:solidFill>
              </a:rPr>
              <a:t>examinare</a:t>
            </a:r>
            <a:r>
              <a:rPr lang="en-US" dirty="0">
                <a:solidFill>
                  <a:prstClr val="black"/>
                </a:solidFill>
              </a:rPr>
              <a:t> CRACK-VIEW AI </a:t>
            </a:r>
            <a:r>
              <a:rPr lang="en-US" dirty="0" err="1">
                <a:solidFill>
                  <a:prstClr val="black"/>
                </a:solidFill>
              </a:rPr>
              <a:t>este</a:t>
            </a:r>
            <a:r>
              <a:rPr lang="en-US" dirty="0">
                <a:solidFill>
                  <a:prstClr val="black"/>
                </a:solidFill>
              </a:rPr>
              <a:t> </a:t>
            </a:r>
            <a:r>
              <a:rPr lang="en-US" dirty="0" err="1">
                <a:solidFill>
                  <a:prstClr val="black"/>
                </a:solidFill>
              </a:rPr>
              <a:t>prevăzută</a:t>
            </a:r>
            <a:r>
              <a:rPr lang="en-US" dirty="0">
                <a:solidFill>
                  <a:prstClr val="black"/>
                </a:solidFill>
              </a:rPr>
              <a:t> cu o </a:t>
            </a:r>
            <a:r>
              <a:rPr lang="ro-RO" dirty="0">
                <a:solidFill>
                  <a:prstClr val="black"/>
                </a:solidFill>
              </a:rPr>
              <a:t>masă</a:t>
            </a:r>
            <a:r>
              <a:rPr lang="en-US" dirty="0">
                <a:solidFill>
                  <a:prstClr val="black"/>
                </a:solidFill>
              </a:rPr>
              <a:t> </a:t>
            </a:r>
            <a:r>
              <a:rPr lang="en-US" dirty="0" err="1">
                <a:solidFill>
                  <a:prstClr val="black"/>
                </a:solidFill>
              </a:rPr>
              <a:t>turnantă</a:t>
            </a:r>
            <a:r>
              <a:rPr lang="en-US" dirty="0">
                <a:solidFill>
                  <a:prstClr val="black"/>
                </a:solidFill>
              </a:rPr>
              <a:t> </a:t>
            </a:r>
            <a:r>
              <a:rPr lang="en-US" dirty="0" err="1">
                <a:solidFill>
                  <a:prstClr val="black"/>
                </a:solidFill>
              </a:rPr>
              <a:t>motorizată</a:t>
            </a:r>
            <a:r>
              <a:rPr lang="en-US" dirty="0">
                <a:solidFill>
                  <a:prstClr val="black"/>
                </a:solidFill>
              </a:rPr>
              <a:t>  </a:t>
            </a:r>
            <a:r>
              <a:rPr lang="en-US" dirty="0" err="1">
                <a:solidFill>
                  <a:prstClr val="black"/>
                </a:solidFill>
              </a:rPr>
              <a:t>controlată</a:t>
            </a:r>
            <a:r>
              <a:rPr lang="en-US" dirty="0">
                <a:solidFill>
                  <a:prstClr val="black"/>
                </a:solidFill>
              </a:rPr>
              <a:t>                                                                                                                                                                                                                                                                            de un </a:t>
            </a:r>
            <a:r>
              <a:rPr lang="ro-RO" dirty="0">
                <a:solidFill>
                  <a:prstClr val="black"/>
                </a:solidFill>
              </a:rPr>
              <a:t> </a:t>
            </a:r>
            <a:r>
              <a:rPr lang="en-US" dirty="0">
                <a:solidFill>
                  <a:prstClr val="black"/>
                </a:solidFill>
              </a:rPr>
              <a:t>PLC </a:t>
            </a:r>
            <a:r>
              <a:rPr lang="ro-RO" dirty="0">
                <a:solidFill>
                  <a:prstClr val="black"/>
                </a:solidFill>
              </a:rPr>
              <a:t>ș</a:t>
            </a:r>
            <a:r>
              <a:rPr lang="en-US" dirty="0" err="1">
                <a:solidFill>
                  <a:prstClr val="black"/>
                </a:solidFill>
              </a:rPr>
              <a:t>i</a:t>
            </a:r>
            <a:r>
              <a:rPr lang="en-US" dirty="0">
                <a:solidFill>
                  <a:prstClr val="black"/>
                </a:solidFill>
              </a:rPr>
              <a:t> un manipulator </a:t>
            </a:r>
            <a:r>
              <a:rPr lang="en-US" dirty="0" err="1">
                <a:solidFill>
                  <a:prstClr val="black"/>
                </a:solidFill>
              </a:rPr>
              <a:t>pentru</a:t>
            </a:r>
            <a:r>
              <a:rPr lang="ro-RO" dirty="0">
                <a:solidFill>
                  <a:prstClr val="black"/>
                </a:solidFill>
              </a:rPr>
              <a:t> piesele</a:t>
            </a:r>
            <a:r>
              <a:rPr lang="en-US" dirty="0">
                <a:solidFill>
                  <a:prstClr val="black"/>
                </a:solidFill>
              </a:rPr>
              <a:t> </a:t>
            </a:r>
            <a:r>
              <a:rPr lang="en-US" dirty="0" err="1">
                <a:solidFill>
                  <a:prstClr val="black"/>
                </a:solidFill>
              </a:rPr>
              <a:t>examinate</a:t>
            </a:r>
            <a:r>
              <a:rPr lang="en-US" dirty="0">
                <a:solidFill>
                  <a:prstClr val="black"/>
                </a:solidFill>
              </a:rPr>
              <a:t>. </a:t>
            </a:r>
            <a:r>
              <a:rPr lang="ro-RO" dirty="0">
                <a:solidFill>
                  <a:prstClr val="black"/>
                </a:solidFill>
              </a:rPr>
              <a:t>Masa</a:t>
            </a:r>
            <a:r>
              <a:rPr lang="en-US" dirty="0">
                <a:solidFill>
                  <a:prstClr val="black"/>
                </a:solidFill>
              </a:rPr>
              <a:t> </a:t>
            </a:r>
            <a:r>
              <a:rPr lang="en-US" dirty="0" err="1">
                <a:solidFill>
                  <a:prstClr val="black"/>
                </a:solidFill>
              </a:rPr>
              <a:t>turnantă</a:t>
            </a:r>
            <a:r>
              <a:rPr lang="en-US" dirty="0">
                <a:solidFill>
                  <a:prstClr val="black"/>
                </a:solidFill>
              </a:rPr>
              <a:t> </a:t>
            </a:r>
            <a:r>
              <a:rPr lang="en-US" dirty="0" err="1">
                <a:solidFill>
                  <a:prstClr val="black"/>
                </a:solidFill>
              </a:rPr>
              <a:t>și</a:t>
            </a:r>
            <a:r>
              <a:rPr lang="en-US" dirty="0">
                <a:solidFill>
                  <a:prstClr val="black"/>
                </a:solidFill>
              </a:rPr>
              <a:t> </a:t>
            </a:r>
            <a:r>
              <a:rPr lang="en-US" dirty="0" err="1">
                <a:solidFill>
                  <a:prstClr val="black"/>
                </a:solidFill>
              </a:rPr>
              <a:t>dispozitivul</a:t>
            </a:r>
            <a:r>
              <a:rPr lang="en-US" dirty="0">
                <a:solidFill>
                  <a:prstClr val="black"/>
                </a:solidFill>
              </a:rPr>
              <a:t> de </a:t>
            </a:r>
            <a:r>
              <a:rPr lang="en-US" dirty="0" err="1">
                <a:solidFill>
                  <a:prstClr val="black"/>
                </a:solidFill>
              </a:rPr>
              <a:t>prindere</a:t>
            </a:r>
            <a:r>
              <a:rPr lang="en-US" dirty="0">
                <a:solidFill>
                  <a:prstClr val="black"/>
                </a:solidFill>
              </a:rPr>
              <a:t> </a:t>
            </a:r>
            <a:r>
              <a:rPr lang="en-US" dirty="0" err="1">
                <a:solidFill>
                  <a:prstClr val="black"/>
                </a:solidFill>
              </a:rPr>
              <a:t>sunt</a:t>
            </a:r>
            <a:r>
              <a:rPr lang="en-US" dirty="0">
                <a:solidFill>
                  <a:prstClr val="black"/>
                </a:solidFill>
              </a:rPr>
              <a:t> </a:t>
            </a:r>
            <a:r>
              <a:rPr lang="ro-RO" dirty="0">
                <a:solidFill>
                  <a:prstClr val="black"/>
                </a:solidFill>
              </a:rPr>
              <a:t>proiectate</a:t>
            </a:r>
            <a:r>
              <a:rPr lang="en-US" dirty="0">
                <a:solidFill>
                  <a:prstClr val="black"/>
                </a:solidFill>
              </a:rPr>
              <a:t> </a:t>
            </a:r>
            <a:r>
              <a:rPr lang="en-US" dirty="0" err="1">
                <a:solidFill>
                  <a:prstClr val="black"/>
                </a:solidFill>
              </a:rPr>
              <a:t>pentru</a:t>
            </a:r>
            <a:r>
              <a:rPr lang="en-US" dirty="0">
                <a:solidFill>
                  <a:prstClr val="black"/>
                </a:solidFill>
              </a:rPr>
              <a:t> a </a:t>
            </a:r>
            <a:r>
              <a:rPr lang="ro-RO" dirty="0">
                <a:solidFill>
                  <a:prstClr val="black"/>
                </a:solidFill>
              </a:rPr>
              <a:t>manevra</a:t>
            </a:r>
            <a:r>
              <a:rPr lang="en-US" dirty="0">
                <a:solidFill>
                  <a:prstClr val="black"/>
                </a:solidFill>
              </a:rPr>
              <a:t> </a:t>
            </a:r>
            <a:r>
              <a:rPr lang="ro-RO" dirty="0">
                <a:solidFill>
                  <a:prstClr val="black"/>
                </a:solidFill>
              </a:rPr>
              <a:t>individual </a:t>
            </a:r>
            <a:r>
              <a:rPr lang="en-US" dirty="0" err="1">
                <a:solidFill>
                  <a:prstClr val="black"/>
                </a:solidFill>
              </a:rPr>
              <a:t>accesorii</a:t>
            </a:r>
            <a:r>
              <a:rPr lang="en-US" dirty="0">
                <a:solidFill>
                  <a:prstClr val="black"/>
                </a:solidFill>
              </a:rPr>
              <a:t> </a:t>
            </a:r>
            <a:r>
              <a:rPr lang="en-US" dirty="0" err="1">
                <a:solidFill>
                  <a:prstClr val="black"/>
                </a:solidFill>
              </a:rPr>
              <a:t>si</a:t>
            </a:r>
            <a:r>
              <a:rPr lang="en-US" dirty="0">
                <a:solidFill>
                  <a:prstClr val="black"/>
                </a:solidFill>
              </a:rPr>
              <a:t> </a:t>
            </a:r>
            <a:r>
              <a:rPr lang="en-US" dirty="0" err="1">
                <a:solidFill>
                  <a:prstClr val="black"/>
                </a:solidFill>
              </a:rPr>
              <a:t>componente</a:t>
            </a:r>
            <a:r>
              <a:rPr lang="en-US" dirty="0">
                <a:solidFill>
                  <a:prstClr val="black"/>
                </a:solidFill>
              </a:rPr>
              <a:t>. </a:t>
            </a:r>
            <a:r>
              <a:rPr lang="ro-RO" dirty="0" err="1">
                <a:solidFill>
                  <a:prstClr val="black"/>
                </a:solidFill>
              </a:rPr>
              <a:t>P</a:t>
            </a:r>
            <a:r>
              <a:rPr lang="en-US" dirty="0" err="1">
                <a:solidFill>
                  <a:prstClr val="black"/>
                </a:solidFill>
              </a:rPr>
              <a:t>atru</a:t>
            </a:r>
            <a:r>
              <a:rPr lang="en-US" dirty="0">
                <a:solidFill>
                  <a:prstClr val="black"/>
                </a:solidFill>
              </a:rPr>
              <a:t> </a:t>
            </a:r>
            <a:r>
              <a:rPr lang="en-US" dirty="0" err="1">
                <a:solidFill>
                  <a:prstClr val="black"/>
                </a:solidFill>
              </a:rPr>
              <a:t>sau</a:t>
            </a:r>
            <a:r>
              <a:rPr lang="en-US" dirty="0">
                <a:solidFill>
                  <a:prstClr val="black"/>
                </a:solidFill>
              </a:rPr>
              <a:t> </a:t>
            </a:r>
            <a:r>
              <a:rPr lang="en-US" dirty="0" err="1">
                <a:solidFill>
                  <a:prstClr val="black"/>
                </a:solidFill>
              </a:rPr>
              <a:t>mai</a:t>
            </a:r>
            <a:r>
              <a:rPr lang="en-US" dirty="0">
                <a:solidFill>
                  <a:prstClr val="black"/>
                </a:solidFill>
              </a:rPr>
              <a:t> </a:t>
            </a:r>
            <a:r>
              <a:rPr lang="en-US" dirty="0" err="1">
                <a:solidFill>
                  <a:prstClr val="black"/>
                </a:solidFill>
              </a:rPr>
              <a:t>multe</a:t>
            </a:r>
            <a:r>
              <a:rPr lang="en-US" dirty="0">
                <a:solidFill>
                  <a:prstClr val="black"/>
                </a:solidFill>
              </a:rPr>
              <a:t> </a:t>
            </a:r>
            <a:r>
              <a:rPr lang="en-US" dirty="0" err="1">
                <a:solidFill>
                  <a:prstClr val="black"/>
                </a:solidFill>
              </a:rPr>
              <a:t>camer</a:t>
            </a:r>
            <a:r>
              <a:rPr lang="ro-RO" dirty="0">
                <a:solidFill>
                  <a:prstClr val="black"/>
                </a:solidFill>
              </a:rPr>
              <a:t>e</a:t>
            </a:r>
            <a:r>
              <a:rPr lang="en-US" dirty="0">
                <a:solidFill>
                  <a:prstClr val="black"/>
                </a:solidFill>
              </a:rPr>
              <a:t> de</a:t>
            </a:r>
            <a:r>
              <a:rPr lang="ro-RO" dirty="0">
                <a:solidFill>
                  <a:prstClr val="black"/>
                </a:solidFill>
              </a:rPr>
              <a:t> luat</a:t>
            </a:r>
            <a:r>
              <a:rPr lang="en-US" dirty="0">
                <a:solidFill>
                  <a:prstClr val="black"/>
                </a:solidFill>
              </a:rPr>
              <a:t> </a:t>
            </a:r>
            <a:r>
              <a:rPr lang="en-US" dirty="0" err="1">
                <a:solidFill>
                  <a:prstClr val="black"/>
                </a:solidFill>
              </a:rPr>
              <a:t>vederi</a:t>
            </a:r>
            <a:r>
              <a:rPr lang="en-US" dirty="0">
                <a:solidFill>
                  <a:prstClr val="black"/>
                </a:solidFill>
              </a:rPr>
              <a:t> </a:t>
            </a:r>
            <a:r>
              <a:rPr lang="en-US" dirty="0" err="1">
                <a:solidFill>
                  <a:prstClr val="black"/>
                </a:solidFill>
              </a:rPr>
              <a:t>industriale</a:t>
            </a:r>
            <a:r>
              <a:rPr lang="en-US" dirty="0">
                <a:solidFill>
                  <a:prstClr val="black"/>
                </a:solidFill>
              </a:rPr>
              <a:t> </a:t>
            </a:r>
            <a:r>
              <a:rPr lang="en-US" dirty="0" err="1">
                <a:solidFill>
                  <a:prstClr val="black"/>
                </a:solidFill>
              </a:rPr>
              <a:t>în</a:t>
            </a:r>
            <a:r>
              <a:rPr lang="en-US" dirty="0">
                <a:solidFill>
                  <a:prstClr val="black"/>
                </a:solidFill>
              </a:rPr>
              <a:t> </a:t>
            </a:r>
            <a:r>
              <a:rPr lang="en-US" dirty="0" err="1">
                <a:solidFill>
                  <a:prstClr val="black"/>
                </a:solidFill>
              </a:rPr>
              <a:t>combinație</a:t>
            </a:r>
            <a:r>
              <a:rPr lang="en-US" dirty="0">
                <a:solidFill>
                  <a:prstClr val="black"/>
                </a:solidFill>
              </a:rPr>
              <a:t> cu </a:t>
            </a:r>
            <a:r>
              <a:rPr lang="en-US" dirty="0" err="1">
                <a:solidFill>
                  <a:prstClr val="black"/>
                </a:solidFill>
              </a:rPr>
              <a:t>placa</a:t>
            </a:r>
            <a:r>
              <a:rPr lang="en-US" dirty="0">
                <a:solidFill>
                  <a:prstClr val="black"/>
                </a:solidFill>
              </a:rPr>
              <a:t> </a:t>
            </a:r>
            <a:r>
              <a:rPr lang="en-US" dirty="0" err="1">
                <a:solidFill>
                  <a:prstClr val="black"/>
                </a:solidFill>
              </a:rPr>
              <a:t>turnantă</a:t>
            </a:r>
            <a:r>
              <a:rPr lang="en-US" dirty="0">
                <a:solidFill>
                  <a:prstClr val="black"/>
                </a:solidFill>
              </a:rPr>
              <a:t> permit o </a:t>
            </a:r>
            <a:r>
              <a:rPr lang="en-US" dirty="0" err="1">
                <a:solidFill>
                  <a:prstClr val="black"/>
                </a:solidFill>
              </a:rPr>
              <a:t>examinare</a:t>
            </a:r>
            <a:r>
              <a:rPr lang="en-US" dirty="0">
                <a:solidFill>
                  <a:prstClr val="black"/>
                </a:solidFill>
              </a:rPr>
              <a:t> la 360° a </a:t>
            </a:r>
            <a:r>
              <a:rPr lang="en-US" dirty="0" err="1">
                <a:solidFill>
                  <a:prstClr val="black"/>
                </a:solidFill>
              </a:rPr>
              <a:t>componentei</a:t>
            </a:r>
            <a:r>
              <a:rPr lang="en-US" dirty="0">
                <a:solidFill>
                  <a:prstClr val="black"/>
                </a:solidFill>
              </a:rPr>
              <a:t>. </a:t>
            </a:r>
            <a:endParaRPr lang="ro-RO" dirty="0">
              <a:solidFill>
                <a:prstClr val="black"/>
              </a:solidFill>
            </a:endParaRPr>
          </a:p>
          <a:p>
            <a:r>
              <a:rPr lang="en-US" dirty="0" err="1">
                <a:solidFill>
                  <a:prstClr val="black"/>
                </a:solidFill>
              </a:rPr>
              <a:t>Nucleul</a:t>
            </a:r>
            <a:r>
              <a:rPr lang="en-US" dirty="0">
                <a:solidFill>
                  <a:prstClr val="black"/>
                </a:solidFill>
              </a:rPr>
              <a:t> </a:t>
            </a:r>
            <a:r>
              <a:rPr lang="en-US" dirty="0" err="1">
                <a:solidFill>
                  <a:prstClr val="black"/>
                </a:solidFill>
              </a:rPr>
              <a:t>stației</a:t>
            </a:r>
            <a:r>
              <a:rPr lang="en-US" dirty="0">
                <a:solidFill>
                  <a:prstClr val="black"/>
                </a:solidFill>
              </a:rPr>
              <a:t> de </a:t>
            </a:r>
            <a:r>
              <a:rPr lang="en-US" dirty="0" err="1">
                <a:solidFill>
                  <a:prstClr val="black"/>
                </a:solidFill>
              </a:rPr>
              <a:t>testare</a:t>
            </a:r>
            <a:r>
              <a:rPr lang="en-US" dirty="0">
                <a:solidFill>
                  <a:prstClr val="black"/>
                </a:solidFill>
              </a:rPr>
              <a:t> </a:t>
            </a:r>
            <a:r>
              <a:rPr lang="en-US" dirty="0" err="1">
                <a:solidFill>
                  <a:prstClr val="black"/>
                </a:solidFill>
              </a:rPr>
              <a:t>este</a:t>
            </a:r>
            <a:r>
              <a:rPr lang="en-US" dirty="0">
                <a:solidFill>
                  <a:prstClr val="black"/>
                </a:solidFill>
              </a:rPr>
              <a:t> software-</a:t>
            </a:r>
            <a:r>
              <a:rPr lang="en-US" dirty="0" err="1">
                <a:solidFill>
                  <a:prstClr val="black"/>
                </a:solidFill>
              </a:rPr>
              <a:t>ul</a:t>
            </a:r>
            <a:r>
              <a:rPr lang="en-US" dirty="0">
                <a:solidFill>
                  <a:prstClr val="black"/>
                </a:solidFill>
              </a:rPr>
              <a:t> CRACK VIEW AI care </a:t>
            </a:r>
            <a:r>
              <a:rPr lang="en-US" dirty="0" err="1">
                <a:solidFill>
                  <a:prstClr val="black"/>
                </a:solidFill>
              </a:rPr>
              <a:t>este</a:t>
            </a:r>
            <a:r>
              <a:rPr lang="en-US" dirty="0">
                <a:solidFill>
                  <a:prstClr val="black"/>
                </a:solidFill>
              </a:rPr>
              <a:t> o </a:t>
            </a:r>
            <a:r>
              <a:rPr lang="en-US" dirty="0" err="1">
                <a:solidFill>
                  <a:prstClr val="black"/>
                </a:solidFill>
              </a:rPr>
              <a:t>interfață</a:t>
            </a:r>
            <a:r>
              <a:rPr lang="en-US" dirty="0">
                <a:solidFill>
                  <a:prstClr val="black"/>
                </a:solidFill>
              </a:rPr>
              <a:t> </a:t>
            </a:r>
            <a:r>
              <a:rPr lang="en-US" dirty="0" err="1">
                <a:solidFill>
                  <a:prstClr val="black"/>
                </a:solidFill>
              </a:rPr>
              <a:t>între</a:t>
            </a:r>
            <a:r>
              <a:rPr lang="en-US" dirty="0">
                <a:solidFill>
                  <a:prstClr val="black"/>
                </a:solidFill>
              </a:rPr>
              <a:t> </a:t>
            </a:r>
            <a:r>
              <a:rPr lang="en-US" i="1" dirty="0" err="1">
                <a:solidFill>
                  <a:prstClr val="black"/>
                </a:solidFill>
              </a:rPr>
              <a:t>camerele</a:t>
            </a:r>
            <a:r>
              <a:rPr lang="en-US" i="1" dirty="0">
                <a:solidFill>
                  <a:prstClr val="black"/>
                </a:solidFill>
              </a:rPr>
              <a:t> de </a:t>
            </a:r>
            <a:r>
              <a:rPr lang="en-US" i="1" dirty="0" err="1">
                <a:solidFill>
                  <a:prstClr val="black"/>
                </a:solidFill>
              </a:rPr>
              <a:t>luat</a:t>
            </a:r>
            <a:r>
              <a:rPr lang="en-US" i="1" dirty="0">
                <a:solidFill>
                  <a:prstClr val="black"/>
                </a:solidFill>
              </a:rPr>
              <a:t> </a:t>
            </a:r>
            <a:r>
              <a:rPr lang="en-US" i="1" dirty="0" err="1">
                <a:solidFill>
                  <a:prstClr val="black"/>
                </a:solidFill>
              </a:rPr>
              <a:t>vederi</a:t>
            </a:r>
            <a:r>
              <a:rPr lang="en-US" i="1" dirty="0">
                <a:solidFill>
                  <a:prstClr val="black"/>
                </a:solidFill>
              </a:rPr>
              <a:t>, PLC</a:t>
            </a:r>
            <a:r>
              <a:rPr lang="en-US" dirty="0">
                <a:solidFill>
                  <a:prstClr val="black"/>
                </a:solidFill>
              </a:rPr>
              <a:t> </a:t>
            </a:r>
            <a:r>
              <a:rPr lang="en-US" dirty="0" err="1">
                <a:solidFill>
                  <a:prstClr val="black"/>
                </a:solidFill>
              </a:rPr>
              <a:t>și</a:t>
            </a:r>
            <a:r>
              <a:rPr lang="en-US" dirty="0">
                <a:solidFill>
                  <a:prstClr val="black"/>
                </a:solidFill>
              </a:rPr>
              <a:t> </a:t>
            </a:r>
            <a:r>
              <a:rPr lang="en-US" i="1" dirty="0" err="1">
                <a:solidFill>
                  <a:prstClr val="black"/>
                </a:solidFill>
              </a:rPr>
              <a:t>motorul</a:t>
            </a:r>
            <a:r>
              <a:rPr lang="en-US" i="1" dirty="0">
                <a:solidFill>
                  <a:prstClr val="black"/>
                </a:solidFill>
              </a:rPr>
              <a:t> AI</a:t>
            </a:r>
            <a:r>
              <a:rPr lang="en-US" dirty="0">
                <a:solidFill>
                  <a:prstClr val="black"/>
                </a:solidFill>
              </a:rPr>
              <a:t>. </a:t>
            </a:r>
            <a:r>
              <a:rPr lang="en-US" b="1" i="1" dirty="0" err="1">
                <a:solidFill>
                  <a:prstClr val="black"/>
                </a:solidFill>
              </a:rPr>
              <a:t>Motorul</a:t>
            </a:r>
            <a:r>
              <a:rPr lang="en-US" b="1" i="1" dirty="0">
                <a:solidFill>
                  <a:prstClr val="black"/>
                </a:solidFill>
              </a:rPr>
              <a:t> AI </a:t>
            </a:r>
            <a:r>
              <a:rPr lang="en-US" dirty="0" err="1">
                <a:solidFill>
                  <a:prstClr val="black"/>
                </a:solidFill>
              </a:rPr>
              <a:t>conține</a:t>
            </a:r>
            <a:r>
              <a:rPr lang="en-US" dirty="0">
                <a:solidFill>
                  <a:prstClr val="black"/>
                </a:solidFill>
              </a:rPr>
              <a:t> o </a:t>
            </a:r>
            <a:r>
              <a:rPr lang="en-US" dirty="0" err="1">
                <a:solidFill>
                  <a:prstClr val="black"/>
                </a:solidFill>
              </a:rPr>
              <a:t>rețea</a:t>
            </a:r>
            <a:r>
              <a:rPr lang="en-US" dirty="0">
                <a:solidFill>
                  <a:prstClr val="black"/>
                </a:solidFill>
              </a:rPr>
              <a:t> </a:t>
            </a:r>
            <a:r>
              <a:rPr lang="en-US" dirty="0" err="1">
                <a:solidFill>
                  <a:prstClr val="black"/>
                </a:solidFill>
              </a:rPr>
              <a:t>neuronală</a:t>
            </a:r>
            <a:r>
              <a:rPr lang="en-US" dirty="0">
                <a:solidFill>
                  <a:prstClr val="black"/>
                </a:solidFill>
              </a:rPr>
              <a:t> care a </a:t>
            </a:r>
            <a:r>
              <a:rPr lang="en-US" dirty="0" err="1">
                <a:solidFill>
                  <a:prstClr val="black"/>
                </a:solidFill>
              </a:rPr>
              <a:t>fost</a:t>
            </a:r>
            <a:r>
              <a:rPr lang="en-US" dirty="0">
                <a:solidFill>
                  <a:prstClr val="black"/>
                </a:solidFill>
              </a:rPr>
              <a:t> </a:t>
            </a:r>
            <a:r>
              <a:rPr lang="en-US" dirty="0" err="1">
                <a:solidFill>
                  <a:prstClr val="black"/>
                </a:solidFill>
              </a:rPr>
              <a:t>antrenată</a:t>
            </a:r>
            <a:r>
              <a:rPr lang="en-US" dirty="0">
                <a:solidFill>
                  <a:prstClr val="black"/>
                </a:solidFill>
              </a:rPr>
              <a:t> </a:t>
            </a:r>
            <a:r>
              <a:rPr lang="en-US" dirty="0" err="1">
                <a:solidFill>
                  <a:prstClr val="black"/>
                </a:solidFill>
              </a:rPr>
              <a:t>pe</a:t>
            </a:r>
            <a:r>
              <a:rPr lang="en-US" dirty="0">
                <a:solidFill>
                  <a:prstClr val="black"/>
                </a:solidFill>
              </a:rPr>
              <a:t> </a:t>
            </a:r>
            <a:r>
              <a:rPr lang="en-US" dirty="0" err="1">
                <a:solidFill>
                  <a:prstClr val="black"/>
                </a:solidFill>
              </a:rPr>
              <a:t>setul</a:t>
            </a:r>
            <a:r>
              <a:rPr lang="en-US" dirty="0">
                <a:solidFill>
                  <a:prstClr val="black"/>
                </a:solidFill>
              </a:rPr>
              <a:t> de date KARL DEUTSCH format din mii de </a:t>
            </a:r>
            <a:r>
              <a:rPr lang="en-US" dirty="0" err="1">
                <a:solidFill>
                  <a:prstClr val="black"/>
                </a:solidFill>
              </a:rPr>
              <a:t>imagini</a:t>
            </a:r>
            <a:r>
              <a:rPr lang="en-US" dirty="0">
                <a:solidFill>
                  <a:prstClr val="black"/>
                </a:solidFill>
              </a:rPr>
              <a:t> </a:t>
            </a:r>
            <a:r>
              <a:rPr lang="en-US" dirty="0" err="1">
                <a:solidFill>
                  <a:prstClr val="black"/>
                </a:solidFill>
              </a:rPr>
              <a:t>captate</a:t>
            </a:r>
            <a:r>
              <a:rPr lang="en-US" dirty="0">
                <a:solidFill>
                  <a:prstClr val="black"/>
                </a:solidFill>
              </a:rPr>
              <a:t> in </a:t>
            </a:r>
            <a:r>
              <a:rPr lang="en-US" dirty="0" err="1">
                <a:solidFill>
                  <a:prstClr val="black"/>
                </a:solidFill>
              </a:rPr>
              <a:t>prealabil</a:t>
            </a:r>
            <a:r>
              <a:rPr lang="en-US" dirty="0">
                <a:solidFill>
                  <a:prstClr val="black"/>
                </a:solidFill>
              </a:rPr>
              <a:t>.</a:t>
            </a:r>
          </a:p>
        </p:txBody>
      </p:sp>
      <p:pic>
        <p:nvPicPr>
          <p:cNvPr id="11" name="Picture 10"/>
          <p:cNvPicPr/>
          <p:nvPr/>
        </p:nvPicPr>
        <p:blipFill>
          <a:blip r:embed="rId3"/>
          <a:srcRect/>
          <a:stretch>
            <a:fillRect/>
          </a:stretch>
        </p:blipFill>
        <p:spPr>
          <a:xfrm>
            <a:off x="1347537" y="703123"/>
            <a:ext cx="3735101" cy="3581183"/>
          </a:xfrm>
          <a:prstGeom prst="rect">
            <a:avLst/>
          </a:prstGeom>
          <a:noFill/>
          <a:ln>
            <a:noFill/>
            <a:prstDash/>
          </a:ln>
        </p:spPr>
      </p:pic>
      <p:pic>
        <p:nvPicPr>
          <p:cNvPr id="12" name="Picture 11"/>
          <p:cNvPicPr/>
          <p:nvPr/>
        </p:nvPicPr>
        <p:blipFill>
          <a:blip r:embed="rId4"/>
          <a:srcRect/>
          <a:stretch>
            <a:fillRect/>
          </a:stretch>
        </p:blipFill>
        <p:spPr>
          <a:xfrm>
            <a:off x="5082638" y="703124"/>
            <a:ext cx="5902037" cy="3488866"/>
          </a:xfrm>
          <a:prstGeom prst="rect">
            <a:avLst/>
          </a:prstGeom>
          <a:noFill/>
          <a:ln>
            <a:noFill/>
            <a:prstDash/>
          </a:ln>
        </p:spPr>
      </p:pic>
      <p:pic>
        <p:nvPicPr>
          <p:cNvPr id="2" name="Picture 1"/>
          <p:cNvPicPr>
            <a:picLocks noChangeAspect="1"/>
          </p:cNvPicPr>
          <p:nvPr/>
        </p:nvPicPr>
        <p:blipFill>
          <a:blip r:embed="rId5"/>
          <a:stretch>
            <a:fillRect/>
          </a:stretch>
        </p:blipFill>
        <p:spPr>
          <a:xfrm>
            <a:off x="4080092" y="-59376"/>
            <a:ext cx="4151736" cy="536494"/>
          </a:xfrm>
          <a:prstGeom prst="rect">
            <a:avLst/>
          </a:prstGeom>
        </p:spPr>
      </p:pic>
    </p:spTree>
    <p:extLst>
      <p:ext uri="{BB962C8B-B14F-4D97-AF65-F5344CB8AC3E}">
        <p14:creationId xmlns:p14="http://schemas.microsoft.com/office/powerpoint/2010/main" val="313474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B5DF83B-E839-6A03-EB15-3F7C243E7931}"/>
              </a:ext>
            </a:extLst>
          </p:cNvPr>
          <p:cNvSpPr txBox="1"/>
          <p:nvPr/>
        </p:nvSpPr>
        <p:spPr>
          <a:xfrm>
            <a:off x="528659" y="5046278"/>
            <a:ext cx="11069053" cy="1200329"/>
          </a:xfrm>
          <a:prstGeom prst="rect">
            <a:avLst/>
          </a:prstGeom>
          <a:pattFill prst="pct30">
            <a:fgClr>
              <a:schemeClr val="accent1"/>
            </a:fgClr>
            <a:bgClr>
              <a:schemeClr val="bg1"/>
            </a:bgClr>
          </a:pattFill>
        </p:spPr>
        <p:txBody>
          <a:bodyPr wrap="square">
            <a:spAutoFit/>
          </a:bodyPr>
          <a:lstStyle/>
          <a:p>
            <a:r>
              <a:rPr lang="ro-RO" dirty="0"/>
              <a:t> 5. Trebuie generată o cantitate suficientă de date adecvate de antrenament, respectiv mii de imagini ale componentelor cu indicații de fisurare. Aceste date trebuie elaborate prin adnotarea indicaţiilor relevante. Este necesar ca pentru fiecare imagine care arată ca o zonă fisurată a unei componente să fie generată o mască care să descrie cu precizie forma și poziția fisurii. Pentru aceasta se face trasarea manuală (adnotare)  a contururilor fisurilor. </a:t>
            </a:r>
            <a:endParaRPr lang="en-US" dirty="0"/>
          </a:p>
        </p:txBody>
      </p:sp>
      <p:sp>
        <p:nvSpPr>
          <p:cNvPr id="4" name="Rectangle 3"/>
          <p:cNvSpPr/>
          <p:nvPr/>
        </p:nvSpPr>
        <p:spPr>
          <a:xfrm>
            <a:off x="4250959" y="0"/>
            <a:ext cx="3624454" cy="400110"/>
          </a:xfrm>
          <a:prstGeom prst="rect">
            <a:avLst/>
          </a:prstGeom>
        </p:spPr>
        <p:txBody>
          <a:bodyPr wrap="none">
            <a:spAutoFit/>
          </a:bodyPr>
          <a:lstStyle/>
          <a:p>
            <a:r>
              <a:rPr lang="ro-RO" sz="2000" b="1" dirty="0">
                <a:latin typeface="Calibri" panose="020F0502020204030204" pitchFamily="34" charset="0"/>
                <a:cs typeface="Calibri" panose="020F0502020204030204" pitchFamily="34" charset="0"/>
              </a:rPr>
              <a:t>Adnotarea indicațiilor relevante</a:t>
            </a:r>
            <a:r>
              <a:rPr lang="en-US" sz="2000" b="1" dirty="0">
                <a:latin typeface="Calibri" panose="020F0502020204030204" pitchFamily="34" charset="0"/>
                <a:cs typeface="Calibri" panose="020F0502020204030204" pitchFamily="34" charset="0"/>
              </a:rPr>
              <a:t> </a:t>
            </a:r>
          </a:p>
        </p:txBody>
      </p:sp>
      <p:pic>
        <p:nvPicPr>
          <p:cNvPr id="3" name="Picture 2"/>
          <p:cNvPicPr>
            <a:picLocks noChangeAspect="1"/>
          </p:cNvPicPr>
          <p:nvPr/>
        </p:nvPicPr>
        <p:blipFill>
          <a:blip r:embed="rId2"/>
          <a:stretch>
            <a:fillRect/>
          </a:stretch>
        </p:blipFill>
        <p:spPr>
          <a:xfrm>
            <a:off x="5413639" y="556928"/>
            <a:ext cx="6778361" cy="3667813"/>
          </a:xfrm>
          <a:prstGeom prst="rect">
            <a:avLst/>
          </a:prstGeom>
        </p:spPr>
      </p:pic>
      <p:pic>
        <p:nvPicPr>
          <p:cNvPr id="5" name="Picture 4"/>
          <p:cNvPicPr>
            <a:picLocks noChangeAspect="1"/>
          </p:cNvPicPr>
          <p:nvPr/>
        </p:nvPicPr>
        <p:blipFill>
          <a:blip r:embed="rId3"/>
          <a:stretch>
            <a:fillRect/>
          </a:stretch>
        </p:blipFill>
        <p:spPr>
          <a:xfrm>
            <a:off x="271484" y="556928"/>
            <a:ext cx="5791702" cy="4176122"/>
          </a:xfrm>
          <a:prstGeom prst="rect">
            <a:avLst/>
          </a:prstGeom>
        </p:spPr>
      </p:pic>
    </p:spTree>
    <p:extLst>
      <p:ext uri="{BB962C8B-B14F-4D97-AF65-F5344CB8AC3E}">
        <p14:creationId xmlns:p14="http://schemas.microsoft.com/office/powerpoint/2010/main" val="129579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8946" y="719901"/>
            <a:ext cx="3990110" cy="3970318"/>
          </a:xfrm>
          <a:prstGeom prst="rect">
            <a:avLst/>
          </a:prstGeom>
          <a:pattFill prst="pct30">
            <a:fgClr>
              <a:schemeClr val="accent1">
                <a:lumMod val="60000"/>
                <a:lumOff val="40000"/>
              </a:schemeClr>
            </a:fgClr>
            <a:bgClr>
              <a:schemeClr val="bg1"/>
            </a:bgClr>
          </a:pattFill>
        </p:spPr>
        <p:txBody>
          <a:bodyPr wrap="square">
            <a:spAutoFit/>
          </a:bodyPr>
          <a:lstStyle/>
          <a:p>
            <a:r>
              <a:rPr lang="ro-RO" dirty="0"/>
              <a:t>6. </a:t>
            </a:r>
            <a:r>
              <a:rPr lang="en-US" dirty="0" err="1"/>
              <a:t>Când</a:t>
            </a:r>
            <a:r>
              <a:rPr lang="en-US" dirty="0"/>
              <a:t> </a:t>
            </a:r>
            <a:r>
              <a:rPr lang="en-US" dirty="0" err="1"/>
              <a:t>motorul</a:t>
            </a:r>
            <a:r>
              <a:rPr lang="en-US" dirty="0"/>
              <a:t> AI </a:t>
            </a:r>
            <a:r>
              <a:rPr lang="en-US" dirty="0" err="1"/>
              <a:t>evaluează</a:t>
            </a:r>
            <a:r>
              <a:rPr lang="en-US" dirty="0"/>
              <a:t> individual </a:t>
            </a:r>
            <a:r>
              <a:rPr lang="en-US" dirty="0" err="1"/>
              <a:t>imaginile</a:t>
            </a:r>
            <a:r>
              <a:rPr lang="en-US" dirty="0"/>
              <a:t>, se </a:t>
            </a:r>
            <a:r>
              <a:rPr lang="en-US" dirty="0" err="1"/>
              <a:t>execută</a:t>
            </a:r>
            <a:r>
              <a:rPr lang="en-US" dirty="0"/>
              <a:t> o </a:t>
            </a:r>
            <a:r>
              <a:rPr lang="en-US" dirty="0" err="1"/>
              <a:t>așa-numită</a:t>
            </a:r>
            <a:r>
              <a:rPr lang="en-US" dirty="0"/>
              <a:t> </a:t>
            </a:r>
            <a:r>
              <a:rPr lang="en-US" b="1" i="1" dirty="0" err="1"/>
              <a:t>segmentare</a:t>
            </a:r>
            <a:r>
              <a:rPr lang="en-US" b="1" i="1" dirty="0"/>
              <a:t> </a:t>
            </a:r>
            <a:r>
              <a:rPr lang="en-US" b="1" i="1" dirty="0" err="1"/>
              <a:t>semantică</a:t>
            </a:r>
            <a:r>
              <a:rPr lang="en-US" dirty="0"/>
              <a:t>. </a:t>
            </a:r>
            <a:r>
              <a:rPr lang="ro-RO" dirty="0" err="1"/>
              <a:t>P</a:t>
            </a:r>
            <a:r>
              <a:rPr lang="en-US" dirty="0" err="1"/>
              <a:t>ixelii</a:t>
            </a:r>
            <a:r>
              <a:rPr lang="en-US" dirty="0"/>
              <a:t> </a:t>
            </a:r>
            <a:r>
              <a:rPr lang="en-US" dirty="0" err="1"/>
              <a:t>aparținând</a:t>
            </a:r>
            <a:r>
              <a:rPr lang="en-US" dirty="0"/>
              <a:t> </a:t>
            </a:r>
            <a:r>
              <a:rPr lang="en-US" dirty="0" err="1"/>
              <a:t>fisurilor</a:t>
            </a:r>
            <a:r>
              <a:rPr lang="en-US" dirty="0"/>
              <a:t> </a:t>
            </a:r>
            <a:r>
              <a:rPr lang="en-US" dirty="0" err="1"/>
              <a:t>sunt</a:t>
            </a:r>
            <a:r>
              <a:rPr lang="en-US" dirty="0"/>
              <a:t> </a:t>
            </a:r>
            <a:r>
              <a:rPr lang="en-US" dirty="0" err="1"/>
              <a:t>recunoscuți</a:t>
            </a:r>
            <a:r>
              <a:rPr lang="en-US" dirty="0"/>
              <a:t> </a:t>
            </a:r>
            <a:r>
              <a:rPr lang="en-US" dirty="0" err="1"/>
              <a:t>și</a:t>
            </a:r>
            <a:r>
              <a:rPr lang="en-US" dirty="0"/>
              <a:t> </a:t>
            </a:r>
            <a:r>
              <a:rPr lang="en-US" dirty="0" err="1"/>
              <a:t>evidențiați</a:t>
            </a:r>
            <a:r>
              <a:rPr lang="en-US" dirty="0"/>
              <a:t> </a:t>
            </a:r>
            <a:r>
              <a:rPr lang="en-US" dirty="0" err="1"/>
              <a:t>în</a:t>
            </a:r>
            <a:r>
              <a:rPr lang="en-US" dirty="0"/>
              <a:t> software-</a:t>
            </a:r>
            <a:r>
              <a:rPr lang="en-US" dirty="0" err="1"/>
              <a:t>ul</a:t>
            </a:r>
            <a:r>
              <a:rPr lang="en-US" dirty="0"/>
              <a:t> CRACKVIEW AI </a:t>
            </a:r>
            <a:r>
              <a:rPr lang="en-US" dirty="0" err="1"/>
              <a:t>prin</a:t>
            </a:r>
            <a:r>
              <a:rPr lang="en-US" dirty="0"/>
              <a:t> </a:t>
            </a:r>
            <a:r>
              <a:rPr lang="en-US" dirty="0" err="1"/>
              <a:t>marcare</a:t>
            </a:r>
            <a:r>
              <a:rPr lang="en-US" dirty="0"/>
              <a:t> </a:t>
            </a:r>
            <a:r>
              <a:rPr lang="en-US" dirty="0" err="1"/>
              <a:t>colorată</a:t>
            </a:r>
            <a:r>
              <a:rPr lang="en-US" dirty="0"/>
              <a:t>, o </a:t>
            </a:r>
            <a:r>
              <a:rPr lang="en-US" dirty="0" err="1"/>
              <a:t>așa-numită</a:t>
            </a:r>
            <a:r>
              <a:rPr lang="en-US" dirty="0"/>
              <a:t> </a:t>
            </a:r>
            <a:r>
              <a:rPr lang="en-US" b="1" i="1" dirty="0" err="1"/>
              <a:t>hartă</a:t>
            </a:r>
            <a:r>
              <a:rPr lang="en-US" b="1" i="1" dirty="0"/>
              <a:t> </a:t>
            </a:r>
            <a:r>
              <a:rPr lang="en-US" b="1" i="1" dirty="0" err="1"/>
              <a:t>termică</a:t>
            </a:r>
            <a:r>
              <a:rPr lang="en-US" dirty="0"/>
              <a:t>, </a:t>
            </a:r>
            <a:r>
              <a:rPr lang="ro-RO" dirty="0" err="1"/>
              <a:t>s</a:t>
            </a:r>
            <a:r>
              <a:rPr lang="en-US" dirty="0" err="1"/>
              <a:t>i</a:t>
            </a:r>
            <a:r>
              <a:rPr lang="en-US" dirty="0"/>
              <a:t> </a:t>
            </a:r>
            <a:r>
              <a:rPr lang="en-US" dirty="0" err="1"/>
              <a:t>afi</a:t>
            </a:r>
            <a:r>
              <a:rPr lang="ro-RO" dirty="0"/>
              <a:t>ș</a:t>
            </a:r>
            <a:r>
              <a:rPr lang="en-US" dirty="0" err="1"/>
              <a:t>ați</a:t>
            </a:r>
            <a:r>
              <a:rPr lang="en-US" dirty="0"/>
              <a:t> </a:t>
            </a:r>
            <a:r>
              <a:rPr lang="en-US" dirty="0" err="1"/>
              <a:t>corespunzător</a:t>
            </a:r>
            <a:r>
              <a:rPr lang="en-US" dirty="0"/>
              <a:t> </a:t>
            </a:r>
            <a:r>
              <a:rPr lang="en-US" dirty="0" err="1"/>
              <a:t>pe</a:t>
            </a:r>
            <a:r>
              <a:rPr lang="en-US" dirty="0"/>
              <a:t> </a:t>
            </a:r>
            <a:r>
              <a:rPr lang="en-US" dirty="0" err="1"/>
              <a:t>ecran</a:t>
            </a:r>
            <a:r>
              <a:rPr lang="en-US" dirty="0"/>
              <a:t>. </a:t>
            </a:r>
            <a:r>
              <a:rPr lang="en-US" dirty="0" err="1"/>
              <a:t>Harta</a:t>
            </a:r>
            <a:r>
              <a:rPr lang="en-US" dirty="0"/>
              <a:t> </a:t>
            </a:r>
            <a:r>
              <a:rPr lang="en-US" dirty="0" err="1"/>
              <a:t>termică</a:t>
            </a:r>
            <a:r>
              <a:rPr lang="en-US" dirty="0"/>
              <a:t> </a:t>
            </a:r>
            <a:r>
              <a:rPr lang="en-US" dirty="0" err="1"/>
              <a:t>reprezintă</a:t>
            </a:r>
            <a:r>
              <a:rPr lang="en-US" dirty="0"/>
              <a:t> </a:t>
            </a:r>
            <a:r>
              <a:rPr lang="en-US" dirty="0" err="1"/>
              <a:t>grafic</a:t>
            </a:r>
            <a:r>
              <a:rPr lang="en-US" dirty="0"/>
              <a:t> </a:t>
            </a:r>
            <a:r>
              <a:rPr lang="en-US" dirty="0" err="1"/>
              <a:t>probabilitatea</a:t>
            </a:r>
            <a:r>
              <a:rPr lang="en-US" dirty="0"/>
              <a:t> </a:t>
            </a:r>
            <a:r>
              <a:rPr lang="en-US" dirty="0" err="1"/>
              <a:t>calculată</a:t>
            </a:r>
            <a:r>
              <a:rPr lang="en-US" dirty="0"/>
              <a:t> de AI a </a:t>
            </a:r>
            <a:r>
              <a:rPr lang="en-US" dirty="0" err="1"/>
              <a:t>pixelilor</a:t>
            </a:r>
            <a:r>
              <a:rPr lang="en-US" dirty="0"/>
              <a:t> </a:t>
            </a:r>
            <a:r>
              <a:rPr lang="en-US" dirty="0" err="1"/>
              <a:t>individuali</a:t>
            </a:r>
            <a:r>
              <a:rPr lang="en-US" dirty="0"/>
              <a:t> </a:t>
            </a:r>
            <a:r>
              <a:rPr lang="en-US" dirty="0" err="1"/>
              <a:t>ai</a:t>
            </a:r>
            <a:r>
              <a:rPr lang="en-US" dirty="0"/>
              <a:t> </a:t>
            </a:r>
            <a:r>
              <a:rPr lang="en-US" dirty="0" err="1"/>
              <a:t>imaginii</a:t>
            </a:r>
            <a:r>
              <a:rPr lang="en-US" dirty="0"/>
              <a:t> </a:t>
            </a:r>
            <a:r>
              <a:rPr lang="ro-RO" dirty="0"/>
              <a:t>care aparțin</a:t>
            </a:r>
            <a:r>
              <a:rPr lang="en-US" dirty="0"/>
              <a:t> </a:t>
            </a:r>
            <a:r>
              <a:rPr lang="en-US" dirty="0" err="1"/>
              <a:t>unei</a:t>
            </a:r>
            <a:r>
              <a:rPr lang="en-US" dirty="0"/>
              <a:t> </a:t>
            </a:r>
            <a:r>
              <a:rPr lang="en-US" dirty="0" err="1"/>
              <a:t>fisuri</a:t>
            </a:r>
            <a:r>
              <a:rPr lang="en-US" dirty="0"/>
              <a:t>.</a:t>
            </a:r>
            <a:r>
              <a:rPr lang="ro-RO" dirty="0"/>
              <a:t> Imaginile sunt analizate de computer iar limtele de acceptare ale examinării pot fi ajustate folosind criterii standard de lungime și suprafață.</a:t>
            </a:r>
            <a:endParaRPr lang="en-US" dirty="0"/>
          </a:p>
        </p:txBody>
      </p:sp>
      <p:sp>
        <p:nvSpPr>
          <p:cNvPr id="7" name="TextBox 6"/>
          <p:cNvSpPr txBox="1"/>
          <p:nvPr/>
        </p:nvSpPr>
        <p:spPr>
          <a:xfrm>
            <a:off x="2710312" y="4935364"/>
            <a:ext cx="2679724" cy="369332"/>
          </a:xfrm>
          <a:prstGeom prst="rect">
            <a:avLst/>
          </a:prstGeom>
          <a:pattFill prst="pct30">
            <a:fgClr>
              <a:schemeClr val="accent1">
                <a:lumMod val="60000"/>
                <a:lumOff val="40000"/>
              </a:schemeClr>
            </a:fgClr>
            <a:bgClr>
              <a:schemeClr val="bg1"/>
            </a:bgClr>
          </a:pattFill>
        </p:spPr>
        <p:txBody>
          <a:bodyPr wrap="square" rtlCol="0">
            <a:spAutoFit/>
          </a:bodyPr>
          <a:lstStyle/>
          <a:p>
            <a:r>
              <a:rPr lang="ro-RO" i="1" dirty="0"/>
              <a:t>Harta termică a defectelor</a:t>
            </a:r>
            <a:endParaRPr lang="en-US" i="1" dirty="0"/>
          </a:p>
        </p:txBody>
      </p:sp>
      <p:pic>
        <p:nvPicPr>
          <p:cNvPr id="8" name="Picture 7"/>
          <p:cNvPicPr>
            <a:picLocks noChangeAspect="1"/>
          </p:cNvPicPr>
          <p:nvPr/>
        </p:nvPicPr>
        <p:blipFill>
          <a:blip r:embed="rId2"/>
          <a:stretch>
            <a:fillRect/>
          </a:stretch>
        </p:blipFill>
        <p:spPr>
          <a:xfrm>
            <a:off x="1188232" y="559520"/>
            <a:ext cx="5960713" cy="4401100"/>
          </a:xfrm>
          <a:prstGeom prst="rect">
            <a:avLst/>
          </a:prstGeom>
        </p:spPr>
      </p:pic>
      <p:sp>
        <p:nvSpPr>
          <p:cNvPr id="9" name="Rectangle 8"/>
          <p:cNvSpPr/>
          <p:nvPr/>
        </p:nvSpPr>
        <p:spPr>
          <a:xfrm>
            <a:off x="4630533" y="0"/>
            <a:ext cx="2664127" cy="400110"/>
          </a:xfrm>
          <a:prstGeom prst="rect">
            <a:avLst/>
          </a:prstGeom>
        </p:spPr>
        <p:txBody>
          <a:bodyPr wrap="none">
            <a:spAutoFit/>
          </a:bodyPr>
          <a:lstStyle/>
          <a:p>
            <a:r>
              <a:rPr lang="en-US" dirty="0"/>
              <a:t> </a:t>
            </a:r>
            <a:r>
              <a:rPr lang="ro-RO" sz="2000" b="1" dirty="0" err="1">
                <a:latin typeface="Calibri" panose="020F0502020204030204" pitchFamily="34" charset="0"/>
                <a:cs typeface="Calibri" panose="020F0502020204030204" pitchFamily="34" charset="0"/>
              </a:rPr>
              <a:t>S</a:t>
            </a:r>
            <a:r>
              <a:rPr lang="en-US" sz="2000" b="1" dirty="0" err="1">
                <a:latin typeface="Calibri" panose="020F0502020204030204" pitchFamily="34" charset="0"/>
                <a:cs typeface="Calibri" panose="020F0502020204030204" pitchFamily="34" charset="0"/>
              </a:rPr>
              <a:t>egmentare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semantică</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70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3571" y="637436"/>
            <a:ext cx="5038456" cy="3359990"/>
          </a:xfrm>
          <a:prstGeom prst="rect">
            <a:avLst/>
          </a:prstGeom>
        </p:spPr>
      </p:pic>
      <p:sp>
        <p:nvSpPr>
          <p:cNvPr id="6" name="Rectangle 5"/>
          <p:cNvSpPr/>
          <p:nvPr/>
        </p:nvSpPr>
        <p:spPr>
          <a:xfrm>
            <a:off x="979184" y="3997426"/>
            <a:ext cx="4892843" cy="646331"/>
          </a:xfrm>
          <a:prstGeom prst="rect">
            <a:avLst/>
          </a:prstGeom>
        </p:spPr>
        <p:txBody>
          <a:bodyPr wrap="square">
            <a:spAutoFit/>
          </a:bodyPr>
          <a:lstStyle/>
          <a:p>
            <a:r>
              <a:rPr lang="ro-RO" i="1" dirty="0"/>
              <a:t>Ecran tactil</a:t>
            </a:r>
            <a:r>
              <a:rPr lang="en-US" i="1" dirty="0"/>
              <a:t> SIMATIC HMI </a:t>
            </a:r>
            <a:r>
              <a:rPr lang="ro-RO" i="1" dirty="0"/>
              <a:t>pentru controlul secvențelor de examinare</a:t>
            </a:r>
            <a:endParaRPr lang="en-US" i="1" dirty="0"/>
          </a:p>
        </p:txBody>
      </p:sp>
      <p:sp>
        <p:nvSpPr>
          <p:cNvPr id="9" name="TextBox 8"/>
          <p:cNvSpPr txBox="1"/>
          <p:nvPr/>
        </p:nvSpPr>
        <p:spPr>
          <a:xfrm>
            <a:off x="6017641" y="608018"/>
            <a:ext cx="5646276" cy="3693319"/>
          </a:xfrm>
          <a:prstGeom prst="rect">
            <a:avLst/>
          </a:prstGeom>
          <a:solidFill>
            <a:schemeClr val="accent1">
              <a:lumMod val="40000"/>
              <a:lumOff val="60000"/>
              <a:alpha val="64000"/>
            </a:schemeClr>
          </a:solidFill>
        </p:spPr>
        <p:txBody>
          <a:bodyPr wrap="square" rtlCol="0">
            <a:spAutoFit/>
          </a:bodyPr>
          <a:lstStyle/>
          <a:p>
            <a:r>
              <a:rPr lang="ro-RO" dirty="0"/>
              <a:t>7. </a:t>
            </a:r>
            <a:r>
              <a:rPr lang="en-US" dirty="0"/>
              <a:t>Software-</a:t>
            </a:r>
            <a:r>
              <a:rPr lang="en-US" dirty="0" err="1"/>
              <a:t>ul</a:t>
            </a:r>
            <a:r>
              <a:rPr lang="en-US" dirty="0"/>
              <a:t> are </a:t>
            </a:r>
            <a:r>
              <a:rPr lang="en-US" dirty="0" err="1"/>
              <a:t>trei</a:t>
            </a:r>
            <a:r>
              <a:rPr lang="en-US" dirty="0"/>
              <a:t> </a:t>
            </a:r>
            <a:r>
              <a:rPr lang="en-US" dirty="0" err="1"/>
              <a:t>moduri</a:t>
            </a:r>
            <a:r>
              <a:rPr lang="en-US" dirty="0"/>
              <a:t> de </a:t>
            </a:r>
            <a:r>
              <a:rPr lang="en-US" dirty="0" err="1"/>
              <a:t>operare</a:t>
            </a:r>
            <a:r>
              <a:rPr lang="en-US" dirty="0"/>
              <a:t> </a:t>
            </a:r>
            <a:r>
              <a:rPr lang="en-US" dirty="0" err="1"/>
              <a:t>pentru</a:t>
            </a:r>
            <a:r>
              <a:rPr lang="en-US" dirty="0"/>
              <a:t> </a:t>
            </a:r>
            <a:r>
              <a:rPr lang="en-US" dirty="0" err="1"/>
              <a:t>aplicație</a:t>
            </a:r>
            <a:r>
              <a:rPr lang="en-US" dirty="0"/>
              <a:t>: </a:t>
            </a:r>
            <a:r>
              <a:rPr lang="en-US" b="1" dirty="0" err="1"/>
              <a:t>Ajustare</a:t>
            </a:r>
            <a:r>
              <a:rPr lang="en-US" b="1" dirty="0"/>
              <a:t>, Manual </a:t>
            </a:r>
            <a:r>
              <a:rPr lang="en-US" b="1" dirty="0" err="1"/>
              <a:t>și</a:t>
            </a:r>
            <a:r>
              <a:rPr lang="en-US" b="1" dirty="0"/>
              <a:t> Automat</a:t>
            </a:r>
            <a:r>
              <a:rPr lang="en-US" dirty="0"/>
              <a:t>. </a:t>
            </a:r>
          </a:p>
          <a:p>
            <a:r>
              <a:rPr lang="ro-RO" b="1" dirty="0"/>
              <a:t>7.1. </a:t>
            </a:r>
            <a:r>
              <a:rPr lang="en-US" b="1" dirty="0" err="1"/>
              <a:t>Modul</a:t>
            </a:r>
            <a:r>
              <a:rPr lang="en-US" b="1" dirty="0"/>
              <a:t> de </a:t>
            </a:r>
            <a:r>
              <a:rPr lang="en-US" b="1" dirty="0" err="1"/>
              <a:t>ajustare</a:t>
            </a:r>
            <a:r>
              <a:rPr lang="en-US" b="1" dirty="0"/>
              <a:t> </a:t>
            </a:r>
            <a:r>
              <a:rPr lang="ro-RO" b="1" dirty="0"/>
              <a:t>- </a:t>
            </a:r>
            <a:r>
              <a:rPr lang="en-US" dirty="0" err="1"/>
              <a:t>este</a:t>
            </a:r>
            <a:r>
              <a:rPr lang="en-US" dirty="0"/>
              <a:t> </a:t>
            </a:r>
            <a:r>
              <a:rPr lang="en-US" dirty="0" err="1"/>
              <a:t>utilizat</a:t>
            </a:r>
            <a:r>
              <a:rPr lang="en-US" dirty="0"/>
              <a:t> </a:t>
            </a:r>
            <a:r>
              <a:rPr lang="en-US" dirty="0" err="1"/>
              <a:t>pentru</a:t>
            </a:r>
            <a:r>
              <a:rPr lang="en-US" dirty="0"/>
              <a:t> a </a:t>
            </a:r>
            <a:r>
              <a:rPr lang="en-US" dirty="0" err="1"/>
              <a:t>configura</a:t>
            </a:r>
            <a:r>
              <a:rPr lang="en-US" dirty="0"/>
              <a:t> </a:t>
            </a:r>
            <a:r>
              <a:rPr lang="en-US" dirty="0" err="1"/>
              <a:t>camerele</a:t>
            </a:r>
            <a:r>
              <a:rPr lang="en-US" dirty="0"/>
              <a:t> de </a:t>
            </a:r>
            <a:r>
              <a:rPr lang="en-US" dirty="0" err="1"/>
              <a:t>luat</a:t>
            </a:r>
            <a:r>
              <a:rPr lang="en-US" dirty="0"/>
              <a:t> </a:t>
            </a:r>
            <a:r>
              <a:rPr lang="en-US" dirty="0" err="1"/>
              <a:t>vederi</a:t>
            </a:r>
            <a:r>
              <a:rPr lang="en-US" dirty="0"/>
              <a:t>. </a:t>
            </a:r>
            <a:r>
              <a:rPr lang="en-US" dirty="0" err="1"/>
              <a:t>Iluminarea</a:t>
            </a:r>
            <a:r>
              <a:rPr lang="en-US" dirty="0"/>
              <a:t> </a:t>
            </a:r>
            <a:r>
              <a:rPr lang="en-US" dirty="0" err="1"/>
              <a:t>poate</a:t>
            </a:r>
            <a:r>
              <a:rPr lang="en-US" dirty="0"/>
              <a:t> fi </a:t>
            </a:r>
            <a:r>
              <a:rPr lang="en-US" dirty="0" err="1"/>
              <a:t>setată</a:t>
            </a:r>
            <a:r>
              <a:rPr lang="en-US" dirty="0"/>
              <a:t> </a:t>
            </a:r>
            <a:r>
              <a:rPr lang="en-US" dirty="0" err="1"/>
              <a:t>aici</a:t>
            </a:r>
            <a:r>
              <a:rPr lang="en-US" dirty="0"/>
              <a:t> </a:t>
            </a:r>
            <a:r>
              <a:rPr lang="en-US" dirty="0" err="1"/>
              <a:t>și</a:t>
            </a:r>
            <a:r>
              <a:rPr lang="en-US" dirty="0"/>
              <a:t> </a:t>
            </a:r>
            <a:r>
              <a:rPr lang="en-US" dirty="0" err="1"/>
              <a:t>focalizarea</a:t>
            </a:r>
            <a:r>
              <a:rPr lang="en-US" dirty="0"/>
              <a:t> </a:t>
            </a:r>
            <a:r>
              <a:rPr lang="en-US" dirty="0" err="1"/>
              <a:t>camerei</a:t>
            </a:r>
            <a:r>
              <a:rPr lang="en-US" dirty="0"/>
              <a:t> </a:t>
            </a:r>
            <a:r>
              <a:rPr lang="en-US" dirty="0" err="1"/>
              <a:t>poate</a:t>
            </a:r>
            <a:r>
              <a:rPr lang="en-US" dirty="0"/>
              <a:t> fi </a:t>
            </a:r>
            <a:r>
              <a:rPr lang="en-US" dirty="0" err="1"/>
              <a:t>verificată</a:t>
            </a:r>
            <a:r>
              <a:rPr lang="en-US" dirty="0"/>
              <a:t>. </a:t>
            </a:r>
          </a:p>
          <a:p>
            <a:r>
              <a:rPr lang="ro-RO" b="1" dirty="0"/>
              <a:t>7.2. </a:t>
            </a:r>
            <a:r>
              <a:rPr lang="en-US" b="1" dirty="0" err="1"/>
              <a:t>Modul</a:t>
            </a:r>
            <a:r>
              <a:rPr lang="en-US" b="1" dirty="0"/>
              <a:t> manual </a:t>
            </a:r>
            <a:r>
              <a:rPr lang="ro-RO" dirty="0"/>
              <a:t>-</a:t>
            </a:r>
            <a:r>
              <a:rPr lang="en-US" dirty="0"/>
              <a:t> </a:t>
            </a:r>
            <a:r>
              <a:rPr lang="en-US" dirty="0" err="1"/>
              <a:t>este</a:t>
            </a:r>
            <a:r>
              <a:rPr lang="en-US" dirty="0"/>
              <a:t> </a:t>
            </a:r>
            <a:r>
              <a:rPr lang="en-US" dirty="0" err="1"/>
              <a:t>folosit</a:t>
            </a:r>
            <a:r>
              <a:rPr lang="en-US" dirty="0"/>
              <a:t> </a:t>
            </a:r>
            <a:r>
              <a:rPr lang="en-US" dirty="0" err="1"/>
              <a:t>pentru</a:t>
            </a:r>
            <a:r>
              <a:rPr lang="en-US" dirty="0"/>
              <a:t> a </a:t>
            </a:r>
            <a:r>
              <a:rPr lang="en-US" dirty="0" err="1"/>
              <a:t>colecta</a:t>
            </a:r>
            <a:r>
              <a:rPr lang="en-US" dirty="0"/>
              <a:t> </a:t>
            </a:r>
            <a:r>
              <a:rPr lang="en-US" dirty="0" err="1"/>
              <a:t>datele</a:t>
            </a:r>
            <a:r>
              <a:rPr lang="en-US" dirty="0"/>
              <a:t> </a:t>
            </a:r>
            <a:r>
              <a:rPr lang="en-US" dirty="0" err="1"/>
              <a:t>necesare</a:t>
            </a:r>
            <a:r>
              <a:rPr lang="en-US" dirty="0"/>
              <a:t> de </a:t>
            </a:r>
            <a:r>
              <a:rPr lang="en-US" dirty="0" err="1"/>
              <a:t>instruire</a:t>
            </a:r>
            <a:r>
              <a:rPr lang="en-US" dirty="0"/>
              <a:t>. Este </a:t>
            </a:r>
            <a:r>
              <a:rPr lang="en-US" dirty="0" err="1"/>
              <a:t>efectuat</a:t>
            </a:r>
            <a:r>
              <a:rPr lang="en-US" dirty="0"/>
              <a:t> un </a:t>
            </a:r>
            <a:r>
              <a:rPr lang="en-US" dirty="0" err="1"/>
              <a:t>ciclu</a:t>
            </a:r>
            <a:r>
              <a:rPr lang="en-US" dirty="0"/>
              <a:t> </a:t>
            </a:r>
            <a:r>
              <a:rPr lang="en-US" dirty="0" err="1"/>
              <a:t>complet</a:t>
            </a:r>
            <a:r>
              <a:rPr lang="en-US" dirty="0"/>
              <a:t> de </a:t>
            </a:r>
            <a:r>
              <a:rPr lang="en-US" dirty="0" err="1"/>
              <a:t>examinare</a:t>
            </a:r>
            <a:r>
              <a:rPr lang="en-US" dirty="0"/>
              <a:t> </a:t>
            </a:r>
            <a:r>
              <a:rPr lang="en-US" dirty="0" err="1"/>
              <a:t>controlat</a:t>
            </a:r>
            <a:r>
              <a:rPr lang="en-US" dirty="0"/>
              <a:t> </a:t>
            </a:r>
            <a:r>
              <a:rPr lang="en-US" dirty="0" err="1"/>
              <a:t>prin</a:t>
            </a:r>
            <a:r>
              <a:rPr lang="en-US" dirty="0"/>
              <a:t> PLC </a:t>
            </a:r>
            <a:r>
              <a:rPr lang="en-US" dirty="0" err="1"/>
              <a:t>iar</a:t>
            </a:r>
            <a:r>
              <a:rPr lang="en-US" dirty="0"/>
              <a:t> </a:t>
            </a:r>
            <a:r>
              <a:rPr lang="en-US" dirty="0" err="1"/>
              <a:t>imaginile</a:t>
            </a:r>
            <a:r>
              <a:rPr lang="en-US" dirty="0"/>
              <a:t> </a:t>
            </a:r>
            <a:r>
              <a:rPr lang="en-US" dirty="0" err="1"/>
              <a:t>sunt</a:t>
            </a:r>
            <a:r>
              <a:rPr lang="en-US" dirty="0"/>
              <a:t> </a:t>
            </a:r>
            <a:r>
              <a:rPr lang="en-US" dirty="0" err="1"/>
              <a:t>captate</a:t>
            </a:r>
            <a:r>
              <a:rPr lang="en-US" dirty="0"/>
              <a:t> din </a:t>
            </a:r>
            <a:r>
              <a:rPr lang="en-US" dirty="0" err="1"/>
              <a:t>toate</a:t>
            </a:r>
            <a:r>
              <a:rPr lang="en-US" dirty="0"/>
              <a:t> </a:t>
            </a:r>
            <a:r>
              <a:rPr lang="en-US" dirty="0" err="1"/>
              <a:t>perspectivele</a:t>
            </a:r>
            <a:r>
              <a:rPr lang="en-US" dirty="0"/>
              <a:t> </a:t>
            </a:r>
            <a:r>
              <a:rPr lang="en-US" dirty="0" err="1"/>
              <a:t>relevante</a:t>
            </a:r>
            <a:r>
              <a:rPr lang="en-US" dirty="0"/>
              <a:t>. Software-</a:t>
            </a:r>
            <a:r>
              <a:rPr lang="en-US" dirty="0" err="1"/>
              <a:t>ul</a:t>
            </a:r>
            <a:r>
              <a:rPr lang="en-US" dirty="0"/>
              <a:t> </a:t>
            </a:r>
            <a:r>
              <a:rPr lang="en-US" dirty="0" err="1"/>
              <a:t>colectează</a:t>
            </a:r>
            <a:r>
              <a:rPr lang="en-US" dirty="0"/>
              <a:t> </a:t>
            </a:r>
            <a:r>
              <a:rPr lang="en-US" dirty="0" err="1"/>
              <a:t>aceste</a:t>
            </a:r>
            <a:r>
              <a:rPr lang="en-US" dirty="0"/>
              <a:t> </a:t>
            </a:r>
            <a:r>
              <a:rPr lang="en-US" dirty="0" err="1"/>
              <a:t>imagini</a:t>
            </a:r>
            <a:r>
              <a:rPr lang="en-US" dirty="0"/>
              <a:t> </a:t>
            </a:r>
            <a:r>
              <a:rPr lang="en-US" dirty="0" err="1"/>
              <a:t>și</a:t>
            </a:r>
            <a:r>
              <a:rPr lang="en-US" dirty="0"/>
              <a:t> le </a:t>
            </a:r>
            <a:r>
              <a:rPr lang="en-US" dirty="0" err="1"/>
              <a:t>analizează</a:t>
            </a:r>
            <a:r>
              <a:rPr lang="en-US" dirty="0"/>
              <a:t> de </a:t>
            </a:r>
            <a:r>
              <a:rPr lang="en-US" dirty="0" err="1"/>
              <a:t>către</a:t>
            </a:r>
            <a:r>
              <a:rPr lang="en-US" dirty="0"/>
              <a:t> </a:t>
            </a:r>
            <a:r>
              <a:rPr lang="en-US" b="1" i="1" dirty="0" err="1"/>
              <a:t>motorul</a:t>
            </a:r>
            <a:r>
              <a:rPr lang="en-US" b="1" i="1" dirty="0"/>
              <a:t> AI </a:t>
            </a:r>
            <a:r>
              <a:rPr lang="en-US" dirty="0"/>
              <a:t>pre-</a:t>
            </a:r>
            <a:r>
              <a:rPr lang="en-US" dirty="0" err="1"/>
              <a:t>antrenat</a:t>
            </a:r>
            <a:r>
              <a:rPr lang="en-US" dirty="0"/>
              <a:t>. </a:t>
            </a:r>
            <a:r>
              <a:rPr lang="en-US" dirty="0" err="1"/>
              <a:t>Informațiile</a:t>
            </a:r>
            <a:r>
              <a:rPr lang="en-US" dirty="0"/>
              <a:t> </a:t>
            </a:r>
            <a:r>
              <a:rPr lang="en-US" dirty="0" err="1"/>
              <a:t>despre</a:t>
            </a:r>
            <a:r>
              <a:rPr lang="en-US" dirty="0"/>
              <a:t> </a:t>
            </a:r>
            <a:r>
              <a:rPr lang="en-US" dirty="0" err="1"/>
              <a:t>comandă</a:t>
            </a:r>
            <a:r>
              <a:rPr lang="en-US" dirty="0"/>
              <a:t> </a:t>
            </a:r>
            <a:r>
              <a:rPr lang="en-US" dirty="0" err="1"/>
              <a:t>și</a:t>
            </a:r>
            <a:r>
              <a:rPr lang="en-US" dirty="0"/>
              <a:t> </a:t>
            </a:r>
            <a:r>
              <a:rPr lang="en-US" dirty="0" err="1"/>
              <a:t>piesa</a:t>
            </a:r>
            <a:r>
              <a:rPr lang="en-US" dirty="0"/>
              <a:t> de </a:t>
            </a:r>
            <a:r>
              <a:rPr lang="en-US" dirty="0" err="1"/>
              <a:t>testare</a:t>
            </a:r>
            <a:r>
              <a:rPr lang="en-US" dirty="0"/>
              <a:t> </a:t>
            </a:r>
            <a:r>
              <a:rPr lang="en-US" dirty="0" err="1"/>
              <a:t>precum</a:t>
            </a:r>
            <a:r>
              <a:rPr lang="en-US" dirty="0"/>
              <a:t> </a:t>
            </a:r>
            <a:r>
              <a:rPr lang="en-US" dirty="0" err="1"/>
              <a:t>și</a:t>
            </a:r>
            <a:r>
              <a:rPr lang="en-US" dirty="0"/>
              <a:t> </a:t>
            </a:r>
            <a:r>
              <a:rPr lang="en-US" dirty="0" err="1"/>
              <a:t>semnalele</a:t>
            </a:r>
            <a:r>
              <a:rPr lang="en-US" dirty="0"/>
              <a:t> de </a:t>
            </a:r>
            <a:r>
              <a:rPr lang="en-US" dirty="0" err="1"/>
              <a:t>pornire</a:t>
            </a:r>
            <a:r>
              <a:rPr lang="en-US" dirty="0"/>
              <a:t> </a:t>
            </a:r>
            <a:r>
              <a:rPr lang="en-US" dirty="0" err="1"/>
              <a:t>și</a:t>
            </a:r>
            <a:r>
              <a:rPr lang="en-US" dirty="0"/>
              <a:t> </a:t>
            </a:r>
            <a:r>
              <a:rPr lang="en-US" dirty="0" err="1"/>
              <a:t>oprire</a:t>
            </a:r>
            <a:r>
              <a:rPr lang="en-US" dirty="0"/>
              <a:t> ale </a:t>
            </a:r>
            <a:r>
              <a:rPr lang="en-US" dirty="0" err="1"/>
              <a:t>piesei</a:t>
            </a:r>
            <a:r>
              <a:rPr lang="en-US" dirty="0"/>
              <a:t>, </a:t>
            </a:r>
            <a:r>
              <a:rPr lang="en-US" dirty="0" err="1"/>
              <a:t>sunt</a:t>
            </a:r>
            <a:r>
              <a:rPr lang="en-US" dirty="0"/>
              <a:t> </a:t>
            </a:r>
            <a:r>
              <a:rPr lang="en-US" dirty="0" err="1"/>
              <a:t>transferate</a:t>
            </a:r>
            <a:r>
              <a:rPr lang="en-US" dirty="0"/>
              <a:t> de la PLC la </a:t>
            </a:r>
            <a:r>
              <a:rPr lang="en-US" dirty="0" err="1"/>
              <a:t>sta</a:t>
            </a:r>
            <a:r>
              <a:rPr lang="ro-RO" dirty="0"/>
              <a:t>ț</a:t>
            </a:r>
            <a:r>
              <a:rPr lang="en-US" dirty="0" err="1"/>
              <a:t>ia</a:t>
            </a:r>
            <a:r>
              <a:rPr lang="en-US" dirty="0"/>
              <a:t> CRACKVIEW AI. </a:t>
            </a:r>
          </a:p>
        </p:txBody>
      </p:sp>
      <p:sp>
        <p:nvSpPr>
          <p:cNvPr id="10" name="Rectangle 9"/>
          <p:cNvSpPr/>
          <p:nvPr/>
        </p:nvSpPr>
        <p:spPr>
          <a:xfrm>
            <a:off x="906377" y="4667111"/>
            <a:ext cx="10757539" cy="1477328"/>
          </a:xfrm>
          <a:prstGeom prst="rect">
            <a:avLst/>
          </a:prstGeom>
          <a:solidFill>
            <a:schemeClr val="accent1">
              <a:lumMod val="40000"/>
              <a:lumOff val="60000"/>
            </a:schemeClr>
          </a:solidFill>
        </p:spPr>
        <p:txBody>
          <a:bodyPr wrap="square">
            <a:spAutoFit/>
          </a:bodyPr>
          <a:lstStyle/>
          <a:p>
            <a:r>
              <a:rPr lang="ro-RO" dirty="0"/>
              <a:t>Când</a:t>
            </a:r>
            <a:r>
              <a:rPr lang="en-US" dirty="0"/>
              <a:t> </a:t>
            </a:r>
            <a:r>
              <a:rPr lang="ro-RO" dirty="0"/>
              <a:t>ciclul </a:t>
            </a:r>
            <a:r>
              <a:rPr lang="en-US" dirty="0"/>
              <a:t>de </a:t>
            </a:r>
            <a:r>
              <a:rPr lang="en-US" dirty="0" err="1"/>
              <a:t>inspecție</a:t>
            </a:r>
            <a:r>
              <a:rPr lang="en-US" dirty="0"/>
              <a:t> </a:t>
            </a:r>
            <a:r>
              <a:rPr lang="en-US" dirty="0" err="1"/>
              <a:t>este</a:t>
            </a:r>
            <a:r>
              <a:rPr lang="en-US" dirty="0"/>
              <a:t> </a:t>
            </a:r>
            <a:r>
              <a:rPr lang="en-US" dirty="0" err="1"/>
              <a:t>complet</a:t>
            </a:r>
            <a:r>
              <a:rPr lang="ro-RO" dirty="0"/>
              <a:t>at</a:t>
            </a:r>
            <a:r>
              <a:rPr lang="en-US" dirty="0"/>
              <a:t>, CRACKVIEW AI </a:t>
            </a:r>
            <a:r>
              <a:rPr lang="ro-RO" dirty="0"/>
              <a:t>are nevoie de</a:t>
            </a:r>
            <a:r>
              <a:rPr lang="en-US" dirty="0"/>
              <a:t> un inspector </a:t>
            </a:r>
            <a:r>
              <a:rPr lang="en-US" dirty="0" err="1"/>
              <a:t>uman</a:t>
            </a:r>
            <a:r>
              <a:rPr lang="en-US" dirty="0"/>
              <a:t> </a:t>
            </a:r>
            <a:r>
              <a:rPr lang="en-US" dirty="0" err="1"/>
              <a:t>pentru</a:t>
            </a:r>
            <a:r>
              <a:rPr lang="en-US" dirty="0"/>
              <a:t> a </a:t>
            </a:r>
            <a:r>
              <a:rPr lang="en-US" dirty="0" err="1"/>
              <a:t>evalua</a:t>
            </a:r>
            <a:r>
              <a:rPr lang="en-US" dirty="0"/>
              <a:t> </a:t>
            </a:r>
            <a:r>
              <a:rPr lang="en-US" dirty="0" err="1"/>
              <a:t>imaginile</a:t>
            </a:r>
            <a:r>
              <a:rPr lang="en-US" dirty="0"/>
              <a:t> </a:t>
            </a:r>
            <a:r>
              <a:rPr lang="en-US" dirty="0" err="1"/>
              <a:t>individuale</a:t>
            </a:r>
            <a:r>
              <a:rPr lang="en-US" dirty="0"/>
              <a:t> </a:t>
            </a:r>
            <a:r>
              <a:rPr lang="en-US" dirty="0" err="1"/>
              <a:t>sau</a:t>
            </a:r>
            <a:r>
              <a:rPr lang="en-US" dirty="0"/>
              <a:t> </a:t>
            </a:r>
            <a:r>
              <a:rPr lang="en-US" dirty="0" err="1"/>
              <a:t>piesa</a:t>
            </a:r>
            <a:r>
              <a:rPr lang="en-US" dirty="0"/>
              <a:t> de </a:t>
            </a:r>
            <a:r>
              <a:rPr lang="en-US" dirty="0" err="1"/>
              <a:t>examinat</a:t>
            </a:r>
            <a:r>
              <a:rPr lang="en-US" dirty="0"/>
              <a:t> </a:t>
            </a:r>
            <a:r>
              <a:rPr lang="en-US" dirty="0" err="1"/>
              <a:t>în</a:t>
            </a:r>
            <a:r>
              <a:rPr lang="en-US" dirty="0"/>
              <a:t> </a:t>
            </a:r>
            <a:r>
              <a:rPr lang="en-US" dirty="0" err="1"/>
              <a:t>modul</a:t>
            </a:r>
            <a:r>
              <a:rPr lang="en-US" dirty="0"/>
              <a:t> manual. Ca </a:t>
            </a:r>
            <a:r>
              <a:rPr lang="en-US" dirty="0" err="1"/>
              <a:t>si</a:t>
            </a:r>
            <a:r>
              <a:rPr lang="en-US" dirty="0"/>
              <a:t> </a:t>
            </a:r>
            <a:r>
              <a:rPr lang="en-US" dirty="0" err="1"/>
              <a:t>cerință</a:t>
            </a:r>
            <a:r>
              <a:rPr lang="en-US" dirty="0"/>
              <a:t> </a:t>
            </a:r>
            <a:r>
              <a:rPr lang="en-US" dirty="0" err="1"/>
              <a:t>minimă</a:t>
            </a:r>
            <a:r>
              <a:rPr lang="en-US" dirty="0"/>
              <a:t>, software-</a:t>
            </a:r>
            <a:r>
              <a:rPr lang="en-US" dirty="0" err="1"/>
              <a:t>ul</a:t>
            </a:r>
            <a:r>
              <a:rPr lang="en-US" dirty="0"/>
              <a:t> </a:t>
            </a:r>
            <a:r>
              <a:rPr lang="en-US" dirty="0" err="1"/>
              <a:t>trebuie</a:t>
            </a:r>
            <a:r>
              <a:rPr lang="ro-RO" dirty="0"/>
              <a:t> să</a:t>
            </a:r>
            <a:r>
              <a:rPr lang="en-US" dirty="0"/>
              <a:t> </a:t>
            </a:r>
            <a:r>
              <a:rPr lang="en-US" dirty="0" err="1"/>
              <a:t>identifice</a:t>
            </a:r>
            <a:r>
              <a:rPr lang="en-US" dirty="0"/>
              <a:t> </a:t>
            </a:r>
            <a:r>
              <a:rPr lang="en-US" dirty="0" err="1"/>
              <a:t>dacă</a:t>
            </a:r>
            <a:r>
              <a:rPr lang="en-US" dirty="0"/>
              <a:t> </a:t>
            </a:r>
            <a:r>
              <a:rPr lang="ro-RO" dirty="0"/>
              <a:t>piesa</a:t>
            </a:r>
            <a:r>
              <a:rPr lang="en-US" dirty="0"/>
              <a:t> </a:t>
            </a:r>
            <a:r>
              <a:rPr lang="en-US" dirty="0" err="1"/>
              <a:t>este</a:t>
            </a:r>
            <a:r>
              <a:rPr lang="en-US" dirty="0"/>
              <a:t> OK </a:t>
            </a:r>
            <a:r>
              <a:rPr lang="en-US" dirty="0" err="1"/>
              <a:t>sau</a:t>
            </a:r>
            <a:r>
              <a:rPr lang="en-US" dirty="0"/>
              <a:t> NOK. </a:t>
            </a:r>
            <a:r>
              <a:rPr lang="en-US" dirty="0" err="1"/>
              <a:t>Inspectorul</a:t>
            </a:r>
            <a:r>
              <a:rPr lang="en-US" dirty="0"/>
              <a:t> </a:t>
            </a:r>
            <a:r>
              <a:rPr lang="en-US" dirty="0" err="1"/>
              <a:t>poate</a:t>
            </a:r>
            <a:r>
              <a:rPr lang="en-US" dirty="0"/>
              <a:t> face </a:t>
            </a:r>
            <a:r>
              <a:rPr lang="en-US" dirty="0" err="1"/>
              <a:t>acest</a:t>
            </a:r>
            <a:r>
              <a:rPr lang="en-US" dirty="0"/>
              <a:t> </a:t>
            </a:r>
            <a:r>
              <a:rPr lang="en-US" dirty="0" err="1"/>
              <a:t>lucru</a:t>
            </a:r>
            <a:r>
              <a:rPr lang="en-US" dirty="0"/>
              <a:t> </a:t>
            </a:r>
            <a:r>
              <a:rPr lang="en-US" dirty="0" err="1"/>
              <a:t>apăsând</a:t>
            </a:r>
            <a:r>
              <a:rPr lang="en-US" dirty="0"/>
              <a:t> </a:t>
            </a:r>
            <a:r>
              <a:rPr lang="en-US" dirty="0" err="1"/>
              <a:t>butoanele</a:t>
            </a:r>
            <a:r>
              <a:rPr lang="en-US" dirty="0"/>
              <a:t> </a:t>
            </a:r>
            <a:r>
              <a:rPr lang="en-US" dirty="0" err="1"/>
              <a:t>corespunzătoare</a:t>
            </a:r>
            <a:r>
              <a:rPr lang="en-US" dirty="0"/>
              <a:t> de </a:t>
            </a:r>
            <a:r>
              <a:rPr lang="en-US" dirty="0" err="1"/>
              <a:t>pe</a:t>
            </a:r>
            <a:r>
              <a:rPr lang="en-US" dirty="0"/>
              <a:t> </a:t>
            </a:r>
            <a:r>
              <a:rPr lang="en-US" dirty="0" err="1"/>
              <a:t>ecranul</a:t>
            </a:r>
            <a:r>
              <a:rPr lang="en-US" dirty="0"/>
              <a:t> </a:t>
            </a:r>
            <a:r>
              <a:rPr lang="en-US" dirty="0" err="1"/>
              <a:t>tactil</a:t>
            </a:r>
            <a:r>
              <a:rPr lang="en-US" dirty="0"/>
              <a:t> de 24" </a:t>
            </a:r>
            <a:r>
              <a:rPr lang="en-US" dirty="0" err="1"/>
              <a:t>sau</a:t>
            </a:r>
            <a:r>
              <a:rPr lang="en-US" dirty="0"/>
              <a:t> </a:t>
            </a:r>
            <a:r>
              <a:rPr lang="en-US" dirty="0" err="1"/>
              <a:t>cele</a:t>
            </a:r>
            <a:r>
              <a:rPr lang="en-US" dirty="0"/>
              <a:t> </a:t>
            </a:r>
            <a:r>
              <a:rPr lang="en-US" dirty="0" err="1"/>
              <a:t>două</a:t>
            </a:r>
            <a:r>
              <a:rPr lang="en-US" dirty="0"/>
              <a:t> </a:t>
            </a:r>
            <a:r>
              <a:rPr lang="en-US" dirty="0" err="1"/>
              <a:t>butoane</a:t>
            </a:r>
            <a:r>
              <a:rPr lang="en-US" dirty="0"/>
              <a:t> hardware din </a:t>
            </a:r>
            <a:r>
              <a:rPr lang="en-US" dirty="0" err="1"/>
              <a:t>partea</a:t>
            </a:r>
            <a:r>
              <a:rPr lang="en-US" dirty="0"/>
              <a:t> din </a:t>
            </a:r>
            <a:r>
              <a:rPr lang="en-US" dirty="0" err="1"/>
              <a:t>față</a:t>
            </a:r>
            <a:r>
              <a:rPr lang="en-US" dirty="0"/>
              <a:t> </a:t>
            </a:r>
            <a:r>
              <a:rPr lang="ro-RO" dirty="0"/>
              <a:t>a stației de inspecție. În plus, o adnotare inițială a imaginilor înregistrate poate fi efectuată direct la postul de control. </a:t>
            </a:r>
            <a:endParaRPr lang="en-US" dirty="0"/>
          </a:p>
        </p:txBody>
      </p:sp>
    </p:spTree>
    <p:extLst>
      <p:ext uri="{BB962C8B-B14F-4D97-AF65-F5344CB8AC3E}">
        <p14:creationId xmlns:p14="http://schemas.microsoft.com/office/powerpoint/2010/main" val="433548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98186" y="4669147"/>
            <a:ext cx="10212206" cy="1477328"/>
          </a:xfrm>
          <a:prstGeom prst="rect">
            <a:avLst/>
          </a:prstGeom>
          <a:pattFill prst="pct30">
            <a:fgClr>
              <a:schemeClr val="accent1"/>
            </a:fgClr>
            <a:bgClr>
              <a:schemeClr val="bg1"/>
            </a:bgClr>
          </a:pattFill>
        </p:spPr>
        <p:txBody>
          <a:bodyPr wrap="square">
            <a:spAutoFit/>
          </a:bodyPr>
          <a:lstStyle/>
          <a:p>
            <a:r>
              <a:rPr lang="ro-RO" b="1" dirty="0"/>
              <a:t>7.3. </a:t>
            </a:r>
            <a:r>
              <a:rPr lang="en-US" b="1" dirty="0" err="1"/>
              <a:t>Modul</a:t>
            </a:r>
            <a:r>
              <a:rPr lang="en-US" b="1" dirty="0"/>
              <a:t> automat </a:t>
            </a:r>
            <a:r>
              <a:rPr lang="en-US" dirty="0"/>
              <a:t>nu </a:t>
            </a:r>
            <a:r>
              <a:rPr lang="en-US" dirty="0" err="1"/>
              <a:t>mai</a:t>
            </a:r>
            <a:r>
              <a:rPr lang="en-US" dirty="0"/>
              <a:t> </a:t>
            </a:r>
            <a:r>
              <a:rPr lang="en-US" dirty="0" err="1"/>
              <a:t>necesită</a:t>
            </a:r>
            <a:r>
              <a:rPr lang="en-US" dirty="0"/>
              <a:t> </a:t>
            </a:r>
            <a:r>
              <a:rPr lang="en-US" dirty="0" err="1"/>
              <a:t>aport</a:t>
            </a:r>
            <a:r>
              <a:rPr lang="en-US" dirty="0"/>
              <a:t> </a:t>
            </a:r>
            <a:r>
              <a:rPr lang="en-US" dirty="0" err="1"/>
              <a:t>uman</a:t>
            </a:r>
            <a:r>
              <a:rPr lang="en-US" dirty="0"/>
              <a:t>. </a:t>
            </a:r>
            <a:r>
              <a:rPr lang="en-US" dirty="0" err="1"/>
              <a:t>Întregul</a:t>
            </a:r>
            <a:r>
              <a:rPr lang="en-US" dirty="0"/>
              <a:t> </a:t>
            </a:r>
            <a:r>
              <a:rPr lang="en-US" dirty="0" err="1"/>
              <a:t>proces</a:t>
            </a:r>
            <a:r>
              <a:rPr lang="en-US" dirty="0"/>
              <a:t> </a:t>
            </a:r>
            <a:r>
              <a:rPr lang="en-US" dirty="0" err="1"/>
              <a:t>este</a:t>
            </a:r>
            <a:r>
              <a:rPr lang="en-US" dirty="0"/>
              <a:t> </a:t>
            </a:r>
            <a:r>
              <a:rPr lang="en-US" dirty="0" err="1"/>
              <a:t>complet</a:t>
            </a:r>
            <a:r>
              <a:rPr lang="en-US" dirty="0"/>
              <a:t> </a:t>
            </a:r>
            <a:r>
              <a:rPr lang="en-US" dirty="0" err="1"/>
              <a:t>automatizat</a:t>
            </a:r>
            <a:r>
              <a:rPr lang="en-US" dirty="0"/>
              <a:t>. </a:t>
            </a:r>
            <a:r>
              <a:rPr lang="en-US" dirty="0" err="1"/>
              <a:t>Doar</a:t>
            </a:r>
            <a:r>
              <a:rPr lang="en-US" dirty="0"/>
              <a:t> </a:t>
            </a:r>
            <a:r>
              <a:rPr lang="en-US" dirty="0" err="1"/>
              <a:t>rezultatele</a:t>
            </a:r>
            <a:r>
              <a:rPr lang="en-US" dirty="0"/>
              <a:t> AI </a:t>
            </a:r>
            <a:r>
              <a:rPr lang="en-US" dirty="0" err="1"/>
              <a:t>sunt</a:t>
            </a:r>
            <a:r>
              <a:rPr lang="en-US" dirty="0"/>
              <a:t> </a:t>
            </a:r>
            <a:r>
              <a:rPr lang="en-US" dirty="0" err="1"/>
              <a:t>folosite</a:t>
            </a:r>
            <a:r>
              <a:rPr lang="en-US" dirty="0"/>
              <a:t> </a:t>
            </a:r>
            <a:r>
              <a:rPr lang="en-US" dirty="0" err="1"/>
              <a:t>pentru</a:t>
            </a:r>
            <a:r>
              <a:rPr lang="en-US" dirty="0"/>
              <a:t> </a:t>
            </a:r>
            <a:r>
              <a:rPr lang="en-US" dirty="0" err="1"/>
              <a:t>evaluarea</a:t>
            </a:r>
            <a:r>
              <a:rPr lang="en-US" dirty="0"/>
              <a:t> </a:t>
            </a:r>
            <a:r>
              <a:rPr lang="en-US" dirty="0" err="1"/>
              <a:t>componentelor</a:t>
            </a:r>
            <a:r>
              <a:rPr lang="en-US" dirty="0"/>
              <a:t> </a:t>
            </a:r>
            <a:r>
              <a:rPr lang="en-US" dirty="0" err="1"/>
              <a:t>și</a:t>
            </a:r>
            <a:r>
              <a:rPr lang="en-US" dirty="0"/>
              <a:t> ulterior </a:t>
            </a:r>
            <a:r>
              <a:rPr lang="en-US" dirty="0" err="1"/>
              <a:t>salvate</a:t>
            </a:r>
            <a:r>
              <a:rPr lang="en-US" dirty="0"/>
              <a:t>. Software-</a:t>
            </a:r>
            <a:r>
              <a:rPr lang="en-US" dirty="0" err="1"/>
              <a:t>ul</a:t>
            </a:r>
            <a:r>
              <a:rPr lang="en-US" dirty="0"/>
              <a:t> </a:t>
            </a:r>
            <a:r>
              <a:rPr lang="en-US" dirty="0" err="1"/>
              <a:t>colectează</a:t>
            </a:r>
            <a:r>
              <a:rPr lang="en-US" dirty="0"/>
              <a:t> </a:t>
            </a:r>
            <a:r>
              <a:rPr lang="en-US" dirty="0" err="1"/>
              <a:t>toate</a:t>
            </a:r>
            <a:r>
              <a:rPr lang="en-US" dirty="0"/>
              <a:t> </a:t>
            </a:r>
            <a:r>
              <a:rPr lang="en-US" dirty="0" err="1"/>
              <a:t>imaginile</a:t>
            </a:r>
            <a:r>
              <a:rPr lang="en-US" dirty="0"/>
              <a:t> </a:t>
            </a:r>
            <a:r>
              <a:rPr lang="en-US" dirty="0" err="1"/>
              <a:t>asociate</a:t>
            </a:r>
            <a:r>
              <a:rPr lang="en-US" dirty="0"/>
              <a:t> </a:t>
            </a:r>
            <a:r>
              <a:rPr lang="en-US" dirty="0" err="1"/>
              <a:t>piesei</a:t>
            </a:r>
            <a:r>
              <a:rPr lang="en-US" dirty="0"/>
              <a:t> de </a:t>
            </a:r>
            <a:r>
              <a:rPr lang="en-US" dirty="0" err="1"/>
              <a:t>testare</a:t>
            </a:r>
            <a:r>
              <a:rPr lang="en-US" dirty="0"/>
              <a:t>, le </a:t>
            </a:r>
            <a:r>
              <a:rPr lang="en-US" dirty="0" err="1"/>
              <a:t>evaluează</a:t>
            </a:r>
            <a:r>
              <a:rPr lang="en-US" dirty="0"/>
              <a:t> de </a:t>
            </a:r>
            <a:r>
              <a:rPr lang="en-US" dirty="0" err="1"/>
              <a:t>către</a:t>
            </a:r>
            <a:r>
              <a:rPr lang="en-US" dirty="0"/>
              <a:t> </a:t>
            </a:r>
            <a:r>
              <a:rPr lang="en-US" dirty="0" err="1"/>
              <a:t>motorul</a:t>
            </a:r>
            <a:r>
              <a:rPr lang="en-US" dirty="0"/>
              <a:t> AI </a:t>
            </a:r>
            <a:r>
              <a:rPr lang="en-US" dirty="0" err="1"/>
              <a:t>și</a:t>
            </a:r>
            <a:r>
              <a:rPr lang="en-US" dirty="0"/>
              <a:t> </a:t>
            </a:r>
            <a:r>
              <a:rPr lang="en-US" dirty="0" err="1"/>
              <a:t>creează</a:t>
            </a:r>
            <a:r>
              <a:rPr lang="en-US" dirty="0"/>
              <a:t> o </a:t>
            </a:r>
            <a:r>
              <a:rPr lang="en-US" dirty="0" err="1"/>
              <a:t>evaluare</a:t>
            </a:r>
            <a:r>
              <a:rPr lang="en-US" dirty="0"/>
              <a:t> </a:t>
            </a:r>
            <a:r>
              <a:rPr lang="en-US" dirty="0" err="1"/>
              <a:t>generală</a:t>
            </a:r>
            <a:r>
              <a:rPr lang="en-US" dirty="0"/>
              <a:t> a </a:t>
            </a:r>
            <a:r>
              <a:rPr lang="en-US" dirty="0" err="1"/>
              <a:t>piesei</a:t>
            </a:r>
            <a:r>
              <a:rPr lang="en-US" dirty="0"/>
              <a:t> de </a:t>
            </a:r>
            <a:r>
              <a:rPr lang="en-US" dirty="0" err="1"/>
              <a:t>testare</a:t>
            </a:r>
            <a:r>
              <a:rPr lang="en-US" dirty="0"/>
              <a:t>. </a:t>
            </a:r>
            <a:r>
              <a:rPr lang="en-US" dirty="0" err="1"/>
              <a:t>Aceasta</a:t>
            </a:r>
            <a:r>
              <a:rPr lang="en-US" dirty="0"/>
              <a:t> </a:t>
            </a:r>
            <a:r>
              <a:rPr lang="en-US" dirty="0" err="1"/>
              <a:t>este</a:t>
            </a:r>
            <a:r>
              <a:rPr lang="en-US" dirty="0"/>
              <a:t> </a:t>
            </a:r>
            <a:r>
              <a:rPr lang="en-US" dirty="0" err="1"/>
              <a:t>arhivată</a:t>
            </a:r>
            <a:r>
              <a:rPr lang="en-US" dirty="0"/>
              <a:t> </a:t>
            </a:r>
            <a:r>
              <a:rPr lang="en-US" dirty="0" err="1"/>
              <a:t>într</a:t>
            </a:r>
            <a:r>
              <a:rPr lang="en-US" dirty="0"/>
              <a:t>-o </a:t>
            </a:r>
            <a:r>
              <a:rPr lang="en-US" dirty="0" err="1"/>
              <a:t>bază</a:t>
            </a:r>
            <a:r>
              <a:rPr lang="en-US" dirty="0"/>
              <a:t> de date </a:t>
            </a:r>
            <a:r>
              <a:rPr lang="en-US" dirty="0" err="1"/>
              <a:t>și</a:t>
            </a:r>
            <a:r>
              <a:rPr lang="en-US" dirty="0"/>
              <a:t> </a:t>
            </a:r>
            <a:r>
              <a:rPr lang="en-US" dirty="0" err="1"/>
              <a:t>returnată</a:t>
            </a:r>
            <a:r>
              <a:rPr lang="en-US" dirty="0"/>
              <a:t> la PLC ca un </a:t>
            </a:r>
            <a:r>
              <a:rPr lang="en-US" dirty="0" err="1"/>
              <a:t>semnal</a:t>
            </a:r>
            <a:r>
              <a:rPr lang="en-US" dirty="0"/>
              <a:t> OK </a:t>
            </a:r>
            <a:r>
              <a:rPr lang="en-US" dirty="0" err="1"/>
              <a:t>sau</a:t>
            </a:r>
            <a:r>
              <a:rPr lang="en-US" dirty="0"/>
              <a:t> NOK </a:t>
            </a:r>
            <a:r>
              <a:rPr lang="en-US" dirty="0" err="1"/>
              <a:t>și</a:t>
            </a:r>
            <a:r>
              <a:rPr lang="en-US" dirty="0"/>
              <a:t> </a:t>
            </a:r>
            <a:r>
              <a:rPr lang="en-US" dirty="0" err="1"/>
              <a:t>poate</a:t>
            </a:r>
            <a:r>
              <a:rPr lang="en-US" dirty="0"/>
              <a:t> fi </a:t>
            </a:r>
            <a:r>
              <a:rPr lang="en-US" dirty="0" err="1"/>
              <a:t>transmisă</a:t>
            </a:r>
            <a:r>
              <a:rPr lang="en-US" dirty="0"/>
              <a:t> de </a:t>
            </a:r>
            <a:r>
              <a:rPr lang="en-US" dirty="0" err="1"/>
              <a:t>aici</a:t>
            </a:r>
            <a:r>
              <a:rPr lang="en-US" dirty="0"/>
              <a:t> </a:t>
            </a:r>
            <a:r>
              <a:rPr lang="en-US" dirty="0" err="1"/>
              <a:t>pentru</a:t>
            </a:r>
            <a:r>
              <a:rPr lang="en-US" dirty="0"/>
              <a:t> </a:t>
            </a:r>
            <a:r>
              <a:rPr lang="en-US" dirty="0" err="1"/>
              <a:t>sortarea</a:t>
            </a:r>
            <a:r>
              <a:rPr lang="en-US" dirty="0"/>
              <a:t> </a:t>
            </a:r>
            <a:r>
              <a:rPr lang="en-US" dirty="0" err="1"/>
              <a:t>în</a:t>
            </a:r>
            <a:r>
              <a:rPr lang="en-US" dirty="0"/>
              <a:t> </a:t>
            </a:r>
            <a:r>
              <a:rPr lang="en-US" dirty="0" err="1"/>
              <a:t>aval</a:t>
            </a:r>
            <a:r>
              <a:rPr lang="en-US" dirty="0"/>
              <a:t> a </a:t>
            </a:r>
            <a:r>
              <a:rPr lang="en-US" dirty="0" err="1"/>
              <a:t>componentelor</a:t>
            </a:r>
            <a:r>
              <a:rPr lang="en-US" dirty="0"/>
              <a:t> </a:t>
            </a:r>
            <a:r>
              <a:rPr lang="en-US" dirty="0" err="1"/>
              <a:t>inspectate</a:t>
            </a:r>
            <a:r>
              <a:rPr lang="en-US" dirty="0"/>
              <a:t>.</a:t>
            </a:r>
          </a:p>
        </p:txBody>
      </p:sp>
      <p:pic>
        <p:nvPicPr>
          <p:cNvPr id="2" name="Picture 1"/>
          <p:cNvPicPr>
            <a:picLocks noChangeAspect="1"/>
          </p:cNvPicPr>
          <p:nvPr/>
        </p:nvPicPr>
        <p:blipFill>
          <a:blip r:embed="rId2"/>
          <a:stretch>
            <a:fillRect/>
          </a:stretch>
        </p:blipFill>
        <p:spPr>
          <a:xfrm>
            <a:off x="896589" y="668964"/>
            <a:ext cx="5107700" cy="3653897"/>
          </a:xfrm>
          <a:prstGeom prst="rect">
            <a:avLst/>
          </a:prstGeom>
        </p:spPr>
      </p:pic>
      <p:pic>
        <p:nvPicPr>
          <p:cNvPr id="3" name="Picture 2"/>
          <p:cNvPicPr>
            <a:picLocks noChangeAspect="1"/>
          </p:cNvPicPr>
          <p:nvPr/>
        </p:nvPicPr>
        <p:blipFill>
          <a:blip r:embed="rId3"/>
          <a:stretch>
            <a:fillRect/>
          </a:stretch>
        </p:blipFill>
        <p:spPr>
          <a:xfrm>
            <a:off x="5834168" y="668964"/>
            <a:ext cx="5504565" cy="3179135"/>
          </a:xfrm>
          <a:prstGeom prst="rect">
            <a:avLst/>
          </a:prstGeom>
        </p:spPr>
      </p:pic>
    </p:spTree>
    <p:extLst>
      <p:ext uri="{BB962C8B-B14F-4D97-AF65-F5344CB8AC3E}">
        <p14:creationId xmlns:p14="http://schemas.microsoft.com/office/powerpoint/2010/main" val="267735196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Apex">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5429</TotalTime>
  <Words>2951</Words>
  <Application>Microsoft Office PowerPoint</Application>
  <PresentationFormat>Widescreen</PresentationFormat>
  <Paragraphs>113</Paragraphs>
  <Slides>22</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Book Antiqua</vt:lpstr>
      <vt:lpstr>Calibri</vt:lpstr>
      <vt:lpstr>Garamond</vt:lpstr>
      <vt:lpstr>Lucida Sans</vt:lpstr>
      <vt:lpstr>Tahoma</vt:lpstr>
      <vt:lpstr>Wingdings</vt:lpstr>
      <vt:lpstr>Wingdings 2</vt:lpstr>
      <vt:lpstr>Wingdings 3</vt:lpstr>
      <vt:lpstr>Organic</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Teodor Tranca</dc:creator>
  <cp:lastModifiedBy>teodor tranca</cp:lastModifiedBy>
  <cp:revision>332</cp:revision>
  <dcterms:created xsi:type="dcterms:W3CDTF">2019-05-23T04:58:46Z</dcterms:created>
  <dcterms:modified xsi:type="dcterms:W3CDTF">2025-06-17T08:23:50Z</dcterms:modified>
</cp:coreProperties>
</file>